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3" r:id="rId8"/>
    <p:sldId id="264" r:id="rId9"/>
    <p:sldId id="275" r:id="rId10"/>
    <p:sldId id="272" r:id="rId11"/>
    <p:sldId id="273" r:id="rId12"/>
    <p:sldId id="27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32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B5D8F2-00F5-4BC3-BC47-FF3F779C9927}"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C3AD6-CA7A-49EF-8F7C-E7292490CDB8}" type="slidenum">
              <a:rPr lang="en-US" smtClean="0"/>
              <a:t>‹#›</a:t>
            </a:fld>
            <a:endParaRPr lang="en-US"/>
          </a:p>
        </p:txBody>
      </p:sp>
    </p:spTree>
    <p:extLst>
      <p:ext uri="{BB962C8B-B14F-4D97-AF65-F5344CB8AC3E}">
        <p14:creationId xmlns:p14="http://schemas.microsoft.com/office/powerpoint/2010/main" val="3277660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B5D8F2-00F5-4BC3-BC47-FF3F779C9927}"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C3AD6-CA7A-49EF-8F7C-E7292490CDB8}" type="slidenum">
              <a:rPr lang="en-US" smtClean="0"/>
              <a:t>‹#›</a:t>
            </a:fld>
            <a:endParaRPr lang="en-US"/>
          </a:p>
        </p:txBody>
      </p:sp>
    </p:spTree>
    <p:extLst>
      <p:ext uri="{BB962C8B-B14F-4D97-AF65-F5344CB8AC3E}">
        <p14:creationId xmlns:p14="http://schemas.microsoft.com/office/powerpoint/2010/main" val="2072321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B5D8F2-00F5-4BC3-BC47-FF3F779C9927}"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C3AD6-CA7A-49EF-8F7C-E7292490CDB8}" type="slidenum">
              <a:rPr lang="en-US" smtClean="0"/>
              <a:t>‹#›</a:t>
            </a:fld>
            <a:endParaRPr lang="en-US"/>
          </a:p>
        </p:txBody>
      </p:sp>
    </p:spTree>
    <p:extLst>
      <p:ext uri="{BB962C8B-B14F-4D97-AF65-F5344CB8AC3E}">
        <p14:creationId xmlns:p14="http://schemas.microsoft.com/office/powerpoint/2010/main" val="1269440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B5D8F2-00F5-4BC3-BC47-FF3F779C9927}"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C3AD6-CA7A-49EF-8F7C-E7292490CDB8}" type="slidenum">
              <a:rPr lang="en-US" smtClean="0"/>
              <a:t>‹#›</a:t>
            </a:fld>
            <a:endParaRPr lang="en-US"/>
          </a:p>
        </p:txBody>
      </p:sp>
    </p:spTree>
    <p:extLst>
      <p:ext uri="{BB962C8B-B14F-4D97-AF65-F5344CB8AC3E}">
        <p14:creationId xmlns:p14="http://schemas.microsoft.com/office/powerpoint/2010/main" val="80415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B5D8F2-00F5-4BC3-BC47-FF3F779C9927}"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C3AD6-CA7A-49EF-8F7C-E7292490CDB8}" type="slidenum">
              <a:rPr lang="en-US" smtClean="0"/>
              <a:t>‹#›</a:t>
            </a:fld>
            <a:endParaRPr lang="en-US"/>
          </a:p>
        </p:txBody>
      </p:sp>
    </p:spTree>
    <p:extLst>
      <p:ext uri="{BB962C8B-B14F-4D97-AF65-F5344CB8AC3E}">
        <p14:creationId xmlns:p14="http://schemas.microsoft.com/office/powerpoint/2010/main" val="2078210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B5D8F2-00F5-4BC3-BC47-FF3F779C9927}" type="datetimeFigureOut">
              <a:rPr lang="en-US" smtClean="0"/>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C3AD6-CA7A-49EF-8F7C-E7292490CDB8}" type="slidenum">
              <a:rPr lang="en-US" smtClean="0"/>
              <a:t>‹#›</a:t>
            </a:fld>
            <a:endParaRPr lang="en-US"/>
          </a:p>
        </p:txBody>
      </p:sp>
    </p:spTree>
    <p:extLst>
      <p:ext uri="{BB962C8B-B14F-4D97-AF65-F5344CB8AC3E}">
        <p14:creationId xmlns:p14="http://schemas.microsoft.com/office/powerpoint/2010/main" val="2214106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B5D8F2-00F5-4BC3-BC47-FF3F779C9927}" type="datetimeFigureOut">
              <a:rPr lang="en-US" smtClean="0"/>
              <a:t>1/31/2017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4C3AD6-CA7A-49EF-8F7C-E7292490CDB8}" type="slidenum">
              <a:rPr lang="en-US" smtClean="0"/>
              <a:t>‹#›</a:t>
            </a:fld>
            <a:endParaRPr lang="en-US"/>
          </a:p>
        </p:txBody>
      </p:sp>
    </p:spTree>
    <p:extLst>
      <p:ext uri="{BB962C8B-B14F-4D97-AF65-F5344CB8AC3E}">
        <p14:creationId xmlns:p14="http://schemas.microsoft.com/office/powerpoint/2010/main" val="3215429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B5D8F2-00F5-4BC3-BC47-FF3F779C9927}" type="datetimeFigureOut">
              <a:rPr lang="en-US" smtClean="0"/>
              <a:t>1/31/2017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4C3AD6-CA7A-49EF-8F7C-E7292490CDB8}" type="slidenum">
              <a:rPr lang="en-US" smtClean="0"/>
              <a:t>‹#›</a:t>
            </a:fld>
            <a:endParaRPr lang="en-US"/>
          </a:p>
        </p:txBody>
      </p:sp>
    </p:spTree>
    <p:extLst>
      <p:ext uri="{BB962C8B-B14F-4D97-AF65-F5344CB8AC3E}">
        <p14:creationId xmlns:p14="http://schemas.microsoft.com/office/powerpoint/2010/main" val="417181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5D8F2-00F5-4BC3-BC47-FF3F779C9927}" type="datetimeFigureOut">
              <a:rPr lang="en-US" smtClean="0"/>
              <a:t>1/31/2017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4C3AD6-CA7A-49EF-8F7C-E7292490CDB8}" type="slidenum">
              <a:rPr lang="en-US" smtClean="0"/>
              <a:t>‹#›</a:t>
            </a:fld>
            <a:endParaRPr lang="en-US"/>
          </a:p>
        </p:txBody>
      </p:sp>
    </p:spTree>
    <p:extLst>
      <p:ext uri="{BB962C8B-B14F-4D97-AF65-F5344CB8AC3E}">
        <p14:creationId xmlns:p14="http://schemas.microsoft.com/office/powerpoint/2010/main" val="340295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B5D8F2-00F5-4BC3-BC47-FF3F779C9927}" type="datetimeFigureOut">
              <a:rPr lang="en-US" smtClean="0"/>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C3AD6-CA7A-49EF-8F7C-E7292490CDB8}" type="slidenum">
              <a:rPr lang="en-US" smtClean="0"/>
              <a:t>‹#›</a:t>
            </a:fld>
            <a:endParaRPr lang="en-US"/>
          </a:p>
        </p:txBody>
      </p:sp>
    </p:spTree>
    <p:extLst>
      <p:ext uri="{BB962C8B-B14F-4D97-AF65-F5344CB8AC3E}">
        <p14:creationId xmlns:p14="http://schemas.microsoft.com/office/powerpoint/2010/main" val="74561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B5D8F2-00F5-4BC3-BC47-FF3F779C9927}" type="datetimeFigureOut">
              <a:rPr lang="en-US" smtClean="0"/>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C3AD6-CA7A-49EF-8F7C-E7292490CDB8}" type="slidenum">
              <a:rPr lang="en-US" smtClean="0"/>
              <a:t>‹#›</a:t>
            </a:fld>
            <a:endParaRPr lang="en-US"/>
          </a:p>
        </p:txBody>
      </p:sp>
    </p:spTree>
    <p:extLst>
      <p:ext uri="{BB962C8B-B14F-4D97-AF65-F5344CB8AC3E}">
        <p14:creationId xmlns:p14="http://schemas.microsoft.com/office/powerpoint/2010/main" val="1767106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5D8F2-00F5-4BC3-BC47-FF3F779C9927}" type="datetimeFigureOut">
              <a:rPr lang="en-US" smtClean="0"/>
              <a:t>1/31/2017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C3AD6-CA7A-49EF-8F7C-E7292490CDB8}" type="slidenum">
              <a:rPr lang="en-US" smtClean="0"/>
              <a:t>‹#›</a:t>
            </a:fld>
            <a:endParaRPr lang="en-US"/>
          </a:p>
        </p:txBody>
      </p:sp>
    </p:spTree>
    <p:extLst>
      <p:ext uri="{BB962C8B-B14F-4D97-AF65-F5344CB8AC3E}">
        <p14:creationId xmlns:p14="http://schemas.microsoft.com/office/powerpoint/2010/main" val="1470770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Environmental Issues in Europe</a:t>
            </a:r>
            <a:endParaRPr lang="en-US" dirty="0"/>
          </a:p>
        </p:txBody>
      </p:sp>
      <p:sp>
        <p:nvSpPr>
          <p:cNvPr id="3" name="Subtitle 2"/>
          <p:cNvSpPr>
            <a:spLocks noGrp="1"/>
          </p:cNvSpPr>
          <p:nvPr>
            <p:ph type="subTitle" idx="1"/>
          </p:nvPr>
        </p:nvSpPr>
        <p:spPr/>
        <p:txBody>
          <a:bodyPr/>
          <a:lstStyle/>
          <a:p>
            <a:r>
              <a:rPr lang="en-US" dirty="0" smtClean="0">
                <a:solidFill>
                  <a:srgbClr val="FF0000"/>
                </a:solidFill>
              </a:rPr>
              <a:t>6</a:t>
            </a:r>
            <a:r>
              <a:rPr lang="en-US" baseline="30000" dirty="0" smtClean="0">
                <a:solidFill>
                  <a:srgbClr val="FF0000"/>
                </a:solidFill>
              </a:rPr>
              <a:t>th</a:t>
            </a:r>
            <a:r>
              <a:rPr lang="en-US" dirty="0" smtClean="0">
                <a:solidFill>
                  <a:srgbClr val="FF0000"/>
                </a:solidFill>
              </a:rPr>
              <a:t> Grade Social Studies</a:t>
            </a:r>
          </a:p>
          <a:p>
            <a:r>
              <a:rPr lang="en-US" dirty="0" smtClean="0">
                <a:solidFill>
                  <a:srgbClr val="FF0000"/>
                </a:solidFill>
              </a:rPr>
              <a:t>Sutton Middle School</a:t>
            </a:r>
            <a:endParaRPr lang="en-US" dirty="0">
              <a:solidFill>
                <a:srgbClr val="FF0000"/>
              </a:solidFill>
            </a:endParaRPr>
          </a:p>
        </p:txBody>
      </p:sp>
    </p:spTree>
    <p:extLst>
      <p:ext uri="{BB962C8B-B14F-4D97-AF65-F5344CB8AC3E}">
        <p14:creationId xmlns:p14="http://schemas.microsoft.com/office/powerpoint/2010/main" val="2928267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Rectangle 3"/>
          <p:cNvSpPr/>
          <p:nvPr/>
        </p:nvSpPr>
        <p:spPr>
          <a:xfrm>
            <a:off x="-77998" y="228600"/>
            <a:ext cx="9375067" cy="923330"/>
          </a:xfrm>
          <a:prstGeom prst="rect">
            <a:avLst/>
          </a:prstGeom>
        </p:spPr>
        <p:style>
          <a:lnRef idx="3">
            <a:schemeClr val="lt1"/>
          </a:lnRef>
          <a:fillRef idx="1">
            <a:schemeClr val="accent3"/>
          </a:fillRef>
          <a:effectRef idx="1">
            <a:schemeClr val="accent3"/>
          </a:effectRef>
          <a:fontRef idx="minor">
            <a:schemeClr val="lt1"/>
          </a:fontRef>
        </p:style>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Nuclear Disaster in Ukraine</a:t>
            </a:r>
            <a:endParaRPr lang="en-US" sz="5400" b="1"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457200" y="1600200"/>
            <a:ext cx="8229600" cy="4953000"/>
          </a:xfrm>
        </p:spPr>
        <p:style>
          <a:lnRef idx="2">
            <a:schemeClr val="accent3">
              <a:shade val="50000"/>
            </a:schemeClr>
          </a:lnRef>
          <a:fillRef idx="1">
            <a:schemeClr val="accent3"/>
          </a:fillRef>
          <a:effectRef idx="0">
            <a:schemeClr val="accent3"/>
          </a:effectRef>
          <a:fontRef idx="minor">
            <a:schemeClr val="lt1"/>
          </a:fontRef>
        </p:style>
        <p:txBody>
          <a:bodyPr>
            <a:normAutofit fontScale="92500" lnSpcReduction="20000"/>
          </a:bodyPr>
          <a:lstStyle/>
          <a:p>
            <a:r>
              <a:rPr lang="en-US" dirty="0" smtClean="0"/>
              <a:t>In April of 1986, a nuclear reactor exploded at the Chernobyl nuclear power plant in Ukraine causing the worst nuclear disaster in history. At the time the Ukraine was still apart of the Soviet Union! Toxic radioactive material shot into the air and drifted over parts of the Western Soviet Union, Eastern Europe, and Scandinavia. Roughly 10,000 acres of farmland, forest, crops, and animals were destroyed. </a:t>
            </a:r>
          </a:p>
          <a:p>
            <a:r>
              <a:rPr lang="en-US" dirty="0" smtClean="0"/>
              <a:t>Nearly 350,000 people were evacuated and resettled in other areas. About 30 people died in the blast, and thousands more who were near the site eventually died from radiation poisoning.</a:t>
            </a:r>
          </a:p>
          <a:p>
            <a:endParaRPr lang="en-US" dirty="0"/>
          </a:p>
        </p:txBody>
      </p:sp>
    </p:spTree>
    <p:extLst>
      <p:ext uri="{BB962C8B-B14F-4D97-AF65-F5344CB8AC3E}">
        <p14:creationId xmlns:p14="http://schemas.microsoft.com/office/powerpoint/2010/main" val="614653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Rectangle 3"/>
          <p:cNvSpPr/>
          <p:nvPr/>
        </p:nvSpPr>
        <p:spPr>
          <a:xfrm>
            <a:off x="-77998" y="228600"/>
            <a:ext cx="9375067" cy="923330"/>
          </a:xfrm>
          <a:prstGeom prst="rect">
            <a:avLst/>
          </a:prstGeom>
        </p:spPr>
        <p:style>
          <a:lnRef idx="3">
            <a:schemeClr val="lt1"/>
          </a:lnRef>
          <a:fillRef idx="1">
            <a:schemeClr val="accent3"/>
          </a:fillRef>
          <a:effectRef idx="1">
            <a:schemeClr val="accent3"/>
          </a:effectRef>
          <a:fontRef idx="minor">
            <a:schemeClr val="lt1"/>
          </a:fontRef>
        </p:style>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Nuclear Disaster in Ukraine</a:t>
            </a:r>
            <a:endParaRPr lang="en-US" sz="5400" b="1"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457200" y="1600200"/>
            <a:ext cx="8229600" cy="49530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dirty="0" smtClean="0"/>
              <a:t>The environmental effects of the disaster have been contaminated farmland, surface water, and groundwater. Today the area near the blast is still considered one of the most contaminated and most polluted places on Earth. </a:t>
            </a:r>
          </a:p>
          <a:p>
            <a:r>
              <a:rPr lang="en-US" dirty="0" smtClean="0"/>
              <a:t>Many adults and children living near the area have been diagnosed with cancer as a result of the horrible blast.</a:t>
            </a:r>
          </a:p>
        </p:txBody>
      </p:sp>
    </p:spTree>
    <p:extLst>
      <p:ext uri="{BB962C8B-B14F-4D97-AF65-F5344CB8AC3E}">
        <p14:creationId xmlns:p14="http://schemas.microsoft.com/office/powerpoint/2010/main" val="3785278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Break</a:t>
            </a:r>
            <a:endParaRPr lang="en-US" dirty="0"/>
          </a:p>
        </p:txBody>
      </p:sp>
      <p:pic>
        <p:nvPicPr>
          <p:cNvPr id="4" name="Nuclear_Catastrophe_at_Chernobyl.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33400" y="1143000"/>
            <a:ext cx="8080442" cy="5386332"/>
          </a:xfrm>
        </p:spPr>
      </p:pic>
      <p:pic>
        <p:nvPicPr>
          <p:cNvPr id="1026" name="Picture 2" descr="C:\Temp\Temporary Internet Files\Content.IE5\F7QV0GUW\MC900432653[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7322" y="0"/>
            <a:ext cx="1142857" cy="114285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Temp\Temporary Internet Files\Content.IE5\25XG5D9D\MP90040130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21620"/>
            <a:ext cx="1124519" cy="89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8311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smtClean="0">
                <a:latin typeface="Bauhaus 93" pitchFamily="82" charset="0"/>
              </a:rPr>
              <a:t>Rain, Rain, Go Away!</a:t>
            </a:r>
            <a:endParaRPr lang="en-US" dirty="0">
              <a:latin typeface="Bauhaus 93" pitchFamily="82" charset="0"/>
            </a:endParaRP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r>
              <a:rPr lang="en-US" b="1" dirty="0" smtClean="0">
                <a:solidFill>
                  <a:srgbClr val="0070C0"/>
                </a:solidFill>
              </a:rPr>
              <a:t>Industrial growth in Europe hurt the environment---- and has created serious health risks. </a:t>
            </a:r>
          </a:p>
          <a:p>
            <a:r>
              <a:rPr lang="en-US" b="1" dirty="0" smtClean="0">
                <a:solidFill>
                  <a:srgbClr val="0070C0"/>
                </a:solidFill>
              </a:rPr>
              <a:t>Acid Rain in Germany is a huge problem! Acid rain is formed when gases released into the air by the burning of fossil fuels, like coal or oil. In the 1990’s the former country of East Germany burned massive amounts of brown coal to produce electricity. When burned, brown coal gives off a gas called </a:t>
            </a:r>
            <a:r>
              <a:rPr lang="en-US" b="1" dirty="0" err="1" smtClean="0">
                <a:solidFill>
                  <a:srgbClr val="0070C0"/>
                </a:solidFill>
              </a:rPr>
              <a:t>sulphur</a:t>
            </a:r>
            <a:r>
              <a:rPr lang="en-US" b="1" dirty="0" smtClean="0">
                <a:solidFill>
                  <a:srgbClr val="0070C0"/>
                </a:solidFill>
              </a:rPr>
              <a:t> dioxide the gas mixes with moisture in the air, so when it rains, the rain is polluted with </a:t>
            </a:r>
            <a:r>
              <a:rPr lang="en-US" b="1" dirty="0" err="1" smtClean="0">
                <a:solidFill>
                  <a:srgbClr val="0070C0"/>
                </a:solidFill>
              </a:rPr>
              <a:t>sulphur</a:t>
            </a:r>
            <a:r>
              <a:rPr lang="en-US" b="1" dirty="0" smtClean="0">
                <a:solidFill>
                  <a:srgbClr val="0070C0"/>
                </a:solidFill>
              </a:rPr>
              <a:t> dioxide.</a:t>
            </a:r>
            <a:endParaRPr lang="en-US" b="1" dirty="0">
              <a:solidFill>
                <a:srgbClr val="0070C0"/>
              </a:solidFill>
            </a:endParaRPr>
          </a:p>
        </p:txBody>
      </p:sp>
    </p:spTree>
    <p:extLst>
      <p:ext uri="{BB962C8B-B14F-4D97-AF65-F5344CB8AC3E}">
        <p14:creationId xmlns:p14="http://schemas.microsoft.com/office/powerpoint/2010/main" val="954199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Nature  plays a part in the acid rain. The toxic smoke from manufacturing plants is carried by air currents to other places before it falls to earth as acid rain. Germany shares its borders with many other countries, therefore, Germany’s problem with acid rain becomes problems for the nearby countries as well. </a:t>
            </a:r>
            <a:endParaRPr lang="en-US" dirty="0"/>
          </a:p>
        </p:txBody>
      </p:sp>
      <p:sp>
        <p:nvSpPr>
          <p:cNvPr id="2" name="Title 1"/>
          <p:cNvSpPr>
            <a:spLocks noGrp="1"/>
          </p:cNvSpPr>
          <p:nvPr>
            <p:ph type="title"/>
          </p:nvPr>
        </p:nvSpPr>
        <p:spPr>
          <a:xfrm>
            <a:off x="381000" y="304800"/>
            <a:ext cx="8229600" cy="1143000"/>
          </a:xfrm>
        </p:spPr>
        <p:style>
          <a:lnRef idx="3">
            <a:schemeClr val="lt1"/>
          </a:lnRef>
          <a:fillRef idx="1">
            <a:schemeClr val="accent6"/>
          </a:fillRef>
          <a:effectRef idx="1">
            <a:schemeClr val="accent6"/>
          </a:effectRef>
          <a:fontRef idx="minor">
            <a:schemeClr val="lt1"/>
          </a:fontRef>
        </p:style>
        <p:txBody>
          <a:bodyPr/>
          <a:lstStyle/>
          <a:p>
            <a:r>
              <a:rPr lang="en-US" dirty="0" smtClean="0">
                <a:latin typeface="Bookman Old Style" pitchFamily="18" charset="0"/>
              </a:rPr>
              <a:t>Acid Rain in Germany</a:t>
            </a:r>
            <a:endParaRPr lang="en-US" dirty="0">
              <a:latin typeface="Bookman Old Style"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357555" cy="117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5599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smtClean="0"/>
              <a:t>Fixing The Problem!!</a:t>
            </a:r>
            <a:endParaRPr lang="en-US" dirty="0"/>
          </a:p>
        </p:txBody>
      </p:sp>
      <p:sp>
        <p:nvSpPr>
          <p:cNvPr id="3" name="Content Placeholder 2"/>
          <p:cNvSpPr>
            <a:spLocks noGrp="1"/>
          </p:cNvSpPr>
          <p:nvPr>
            <p:ph idx="1"/>
          </p:nvPr>
        </p:nvSpPr>
        <p:spPr>
          <a:xfrm>
            <a:off x="457200" y="1371600"/>
            <a:ext cx="8229600" cy="5410200"/>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en-US" dirty="0" smtClean="0"/>
              <a:t>In Southern Germany, plants that use water power from streams and rivers in the region are replacing many coal-burning factories. The government has passed laws to reduce emissions from automobiles and factories. Cars must have special convertors fitted to the exhaust system. Factories are switching to cleaner fuels, and building taller smokestacks that scrub smoke before it enters the air.</a:t>
            </a:r>
          </a:p>
          <a:p>
            <a:r>
              <a:rPr lang="en-US" dirty="0" smtClean="0"/>
              <a:t>Germany is also developing new types of energy. It is the leading producer of wind turbines and solar power technology in the world.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300251"/>
            <a:ext cx="1364775" cy="107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7595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are they helping to reduce Acid Rain in Germany???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4845235"/>
              </p:ext>
            </p:extLst>
          </p:nvPr>
        </p:nvGraphicFramePr>
        <p:xfrm>
          <a:off x="457200" y="1447800"/>
          <a:ext cx="8270544" cy="5158854"/>
        </p:xfrm>
        <a:graphic>
          <a:graphicData uri="http://schemas.openxmlformats.org/drawingml/2006/table">
            <a:tbl>
              <a:tblPr/>
              <a:tblGrid>
                <a:gridCol w="1769660"/>
                <a:gridCol w="6500884"/>
              </a:tblGrid>
              <a:tr h="1276066">
                <a:tc>
                  <a:txBody>
                    <a:bodyPr/>
                    <a:lstStyle/>
                    <a:p>
                      <a:r>
                        <a:rPr lang="en-US" dirty="0" smtClean="0"/>
                        <a:t>Factories</a:t>
                      </a:r>
                      <a:endParaRPr lang="en-US"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00FFFF"/>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r>
              <a:tr h="1774209">
                <a:tc>
                  <a:txBody>
                    <a:bodyPr/>
                    <a:lstStyle/>
                    <a:p>
                      <a:r>
                        <a:rPr lang="en-US" dirty="0" smtClean="0"/>
                        <a:t>Cars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108579">
                <a:tc>
                  <a:txBody>
                    <a:bodyPr/>
                    <a:lstStyle/>
                    <a:p>
                      <a:r>
                        <a:rPr lang="en-US" dirty="0" smtClean="0"/>
                        <a:t>Government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rgbClr val="92D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pic>
        <p:nvPicPr>
          <p:cNvPr id="3074" name="Picture 2" descr="C:\Program Files\Microsoft Office\MEDIA\CAGCAT10\j029382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0041" y="2438400"/>
            <a:ext cx="2034296" cy="2140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725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extBox 3"/>
          <p:cNvSpPr txBox="1"/>
          <p:nvPr/>
        </p:nvSpPr>
        <p:spPr>
          <a:xfrm>
            <a:off x="1033220" y="1981200"/>
            <a:ext cx="2743200" cy="923330"/>
          </a:xfrm>
          <a:prstGeom prst="rect">
            <a:avLst/>
          </a:prstGeom>
          <a:noFill/>
        </p:spPr>
        <p:txBody>
          <a:bodyPr wrap="square" rtlCol="0">
            <a:spAutoFit/>
          </a:bodyPr>
          <a:lstStyle/>
          <a:p>
            <a:r>
              <a:rPr lang="en-US" b="1" dirty="0" smtClean="0">
                <a:solidFill>
                  <a:schemeClr val="bg1"/>
                </a:solidFill>
                <a:latin typeface="Aharoni" pitchFamily="2" charset="-79"/>
                <a:cs typeface="Aharoni" pitchFamily="2" charset="-79"/>
              </a:rPr>
              <a:t>Explain the role nature plays in Germany’s acid rain problem.</a:t>
            </a:r>
            <a:endParaRPr lang="en-US" b="1" dirty="0">
              <a:solidFill>
                <a:schemeClr val="bg1"/>
              </a:solidFill>
              <a:latin typeface="Aharoni" pitchFamily="2" charset="-79"/>
              <a:cs typeface="Aharoni" pitchFamily="2" charset="-79"/>
            </a:endParaRPr>
          </a:p>
        </p:txBody>
      </p:sp>
      <p:sp>
        <p:nvSpPr>
          <p:cNvPr id="6" name="Rectangle 5"/>
          <p:cNvSpPr/>
          <p:nvPr/>
        </p:nvSpPr>
        <p:spPr>
          <a:xfrm>
            <a:off x="1033220" y="152400"/>
            <a:ext cx="756149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Higher Order Questioning</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TextBox 1"/>
          <p:cNvSpPr txBox="1"/>
          <p:nvPr/>
        </p:nvSpPr>
        <p:spPr>
          <a:xfrm>
            <a:off x="5715000" y="2286000"/>
            <a:ext cx="2438400" cy="923330"/>
          </a:xfrm>
          <a:prstGeom prst="rect">
            <a:avLst/>
          </a:prstGeom>
          <a:noFill/>
        </p:spPr>
        <p:txBody>
          <a:bodyPr wrap="square" rtlCol="0">
            <a:spAutoFit/>
          </a:bodyPr>
          <a:lstStyle/>
          <a:p>
            <a:r>
              <a:rPr lang="en-US" b="1" dirty="0" smtClean="0">
                <a:solidFill>
                  <a:schemeClr val="bg1"/>
                </a:solidFill>
              </a:rPr>
              <a:t>How would you have handled the acid rain problem in Germany?</a:t>
            </a:r>
            <a:endParaRPr lang="en-US" b="1" dirty="0">
              <a:solidFill>
                <a:schemeClr val="bg1"/>
              </a:solidFill>
            </a:endParaRPr>
          </a:p>
        </p:txBody>
      </p:sp>
      <p:sp>
        <p:nvSpPr>
          <p:cNvPr id="5" name="TextBox 4"/>
          <p:cNvSpPr txBox="1"/>
          <p:nvPr/>
        </p:nvSpPr>
        <p:spPr>
          <a:xfrm>
            <a:off x="1202410" y="3886200"/>
            <a:ext cx="3064790" cy="1754326"/>
          </a:xfrm>
          <a:prstGeom prst="rect">
            <a:avLst/>
          </a:prstGeom>
          <a:noFill/>
        </p:spPr>
        <p:txBody>
          <a:bodyPr wrap="square" rtlCol="0">
            <a:spAutoFit/>
          </a:bodyPr>
          <a:lstStyle/>
          <a:p>
            <a:r>
              <a:rPr lang="en-US" b="1" dirty="0" smtClean="0">
                <a:solidFill>
                  <a:schemeClr val="bg1"/>
                </a:solidFill>
              </a:rPr>
              <a:t>Pretend you are a German government official.  How will you explain to Germany’s neighbors what the government is doing to help solve their acid rain problem.</a:t>
            </a:r>
            <a:endParaRPr lang="en-US" b="1" dirty="0">
              <a:solidFill>
                <a:schemeClr val="bg1"/>
              </a:solidFill>
            </a:endParaRPr>
          </a:p>
        </p:txBody>
      </p:sp>
      <p:sp>
        <p:nvSpPr>
          <p:cNvPr id="7" name="TextBox 6"/>
          <p:cNvSpPr txBox="1"/>
          <p:nvPr/>
        </p:nvSpPr>
        <p:spPr>
          <a:xfrm>
            <a:off x="5181600" y="3886200"/>
            <a:ext cx="2971800" cy="923330"/>
          </a:xfrm>
          <a:prstGeom prst="rect">
            <a:avLst/>
          </a:prstGeom>
          <a:noFill/>
        </p:spPr>
        <p:txBody>
          <a:bodyPr wrap="square" rtlCol="0">
            <a:spAutoFit/>
          </a:bodyPr>
          <a:lstStyle/>
          <a:p>
            <a:r>
              <a:rPr lang="en-US" b="1" dirty="0" smtClean="0">
                <a:solidFill>
                  <a:schemeClr val="bg1"/>
                </a:solidFill>
              </a:rPr>
              <a:t>What are some of the possible problems associated with acid rain pollution?</a:t>
            </a:r>
            <a:endParaRPr lang="en-US" b="1" dirty="0">
              <a:solidFill>
                <a:schemeClr val="bg1"/>
              </a:solidFill>
            </a:endParaRPr>
          </a:p>
        </p:txBody>
      </p:sp>
    </p:spTree>
    <p:extLst>
      <p:ext uri="{BB962C8B-B14F-4D97-AF65-F5344CB8AC3E}">
        <p14:creationId xmlns:p14="http://schemas.microsoft.com/office/powerpoint/2010/main" val="392502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r>
              <a:rPr lang="en-US" dirty="0" smtClean="0"/>
              <a:t>Air pollution in the UK has been caused mainly by emissions from factories or from homes burning coal for heat. When the pollution mixes with fog it creates “SMOG” hovering over cities. In 1952 4,000 deaths were recorded due to the Great London Smog of 1952.</a:t>
            </a:r>
          </a:p>
          <a:p>
            <a:r>
              <a:rPr lang="en-US" dirty="0" smtClean="0"/>
              <a:t>Today most of the smog related problems in the UK are caused by emissions from cars and trucks and from ozone. Pollutants from cars include carbon monoxide and nitrous oxides. They hover close the ground, contaminating the air people breathe. </a:t>
            </a:r>
            <a:r>
              <a:rPr lang="en-US" b="1" dirty="0" smtClean="0"/>
              <a:t>Ozone</a:t>
            </a:r>
            <a:r>
              <a:rPr lang="en-US" dirty="0" smtClean="0"/>
              <a:t> adds to the problem, forming when air pollutants mix and react with sunlight to form smog. </a:t>
            </a:r>
            <a:endParaRPr lang="en-US" dirty="0"/>
          </a:p>
        </p:txBody>
      </p:sp>
      <p:sp>
        <p:nvSpPr>
          <p:cNvPr id="4" name="Rectangle 3"/>
          <p:cNvSpPr/>
          <p:nvPr/>
        </p:nvSpPr>
        <p:spPr>
          <a:xfrm>
            <a:off x="717872" y="381000"/>
            <a:ext cx="7708265" cy="923330"/>
          </a:xfrm>
          <a:prstGeom prst="rect">
            <a:avLst/>
          </a:prstGeom>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Air</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Pollution</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In</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The</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UK</a:t>
            </a:r>
            <a:endParaRPr lang="en-US" sz="54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761056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Fixing The Problem</a:t>
            </a:r>
            <a:endParaRPr lang="en-US"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US" dirty="0" smtClean="0"/>
              <a:t>The UK Government has been working hard to reduce air smog. The government has tightened emissions standards for vehicles, endorsed the use of cleaner fuels, and urged citizens to use public transportation like buses and subway “Underground” systems.</a:t>
            </a:r>
            <a:endParaRPr lang="en-US" dirty="0"/>
          </a:p>
        </p:txBody>
      </p:sp>
      <p:pic>
        <p:nvPicPr>
          <p:cNvPr id="2050" name="Picture 2" descr="C:\Temp\Temporary Internet Files\Content.IE5\DS0MN6TG\MC90013263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304800"/>
            <a:ext cx="1196786" cy="1018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090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80699"/>
            <a:ext cx="7239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81200" y="304800"/>
            <a:ext cx="4750660"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London Smog</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981176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1910</TotalTime>
  <Words>700</Words>
  <Application>Microsoft Office PowerPoint</Application>
  <PresentationFormat>On-screen Show (4:3)</PresentationFormat>
  <Paragraphs>33</Paragraphs>
  <Slides>12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Aharoni</vt:lpstr>
      <vt:lpstr>Arial</vt:lpstr>
      <vt:lpstr>Bauhaus 93</vt:lpstr>
      <vt:lpstr>Bookman Old Style</vt:lpstr>
      <vt:lpstr>Calibri</vt:lpstr>
      <vt:lpstr>Office Theme</vt:lpstr>
      <vt:lpstr>Environmental Issues in Europe</vt:lpstr>
      <vt:lpstr>Rain, Rain, Go Away!</vt:lpstr>
      <vt:lpstr>Acid Rain in Germany</vt:lpstr>
      <vt:lpstr>Fixing The Problem!!</vt:lpstr>
      <vt:lpstr>How are they helping to reduce Acid Rain in Germany???</vt:lpstr>
      <vt:lpstr>PowerPoint Presentation</vt:lpstr>
      <vt:lpstr>PowerPoint Presentation</vt:lpstr>
      <vt:lpstr>Fixing The Problem</vt:lpstr>
      <vt:lpstr>PowerPoint Presentation</vt:lpstr>
      <vt:lpstr>PowerPoint Presentation</vt:lpstr>
      <vt:lpstr>PowerPoint Presentation</vt:lpstr>
      <vt:lpstr>Video Break</vt:lpstr>
    </vt:vector>
  </TitlesOfParts>
  <Company>Atlanta Public Schools-.IT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Issues in Europe</dc:title>
  <dc:creator>Windows User</dc:creator>
  <cp:lastModifiedBy>Henderson, Felicia</cp:lastModifiedBy>
  <cp:revision>32</cp:revision>
  <dcterms:created xsi:type="dcterms:W3CDTF">2012-08-15T19:13:50Z</dcterms:created>
  <dcterms:modified xsi:type="dcterms:W3CDTF">2017-01-31T15:50:07Z</dcterms:modified>
</cp:coreProperties>
</file>