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8" r:id="rId4"/>
    <p:sldId id="282" r:id="rId5"/>
    <p:sldId id="257" r:id="rId6"/>
    <p:sldId id="258" r:id="rId7"/>
    <p:sldId id="259" r:id="rId8"/>
    <p:sldId id="260" r:id="rId9"/>
    <p:sldId id="262" r:id="rId10"/>
    <p:sldId id="261" r:id="rId11"/>
    <p:sldId id="263" r:id="rId12"/>
    <p:sldId id="264" r:id="rId13"/>
    <p:sldId id="265" r:id="rId14"/>
    <p:sldId id="266" r:id="rId15"/>
    <p:sldId id="268" r:id="rId16"/>
    <p:sldId id="267" r:id="rId17"/>
    <p:sldId id="269" r:id="rId18"/>
    <p:sldId id="270" r:id="rId19"/>
    <p:sldId id="271" r:id="rId20"/>
    <p:sldId id="272" r:id="rId21"/>
    <p:sldId id="273" r:id="rId22"/>
    <p:sldId id="274" r:id="rId23"/>
    <p:sldId id="275" r:id="rId24"/>
    <p:sldId id="277" r:id="rId25"/>
    <p:sldId id="276" r:id="rId26"/>
    <p:sldId id="278" r:id="rId27"/>
    <p:sldId id="279" r:id="rId28"/>
    <p:sldId id="280" r:id="rId29"/>
    <p:sldId id="281" r:id="rId30"/>
    <p:sldId id="283" r:id="rId31"/>
    <p:sldId id="303" r:id="rId32"/>
    <p:sldId id="291" r:id="rId33"/>
    <p:sldId id="284" r:id="rId34"/>
    <p:sldId id="287" r:id="rId35"/>
    <p:sldId id="285" r:id="rId36"/>
    <p:sldId id="286" r:id="rId37"/>
    <p:sldId id="288" r:id="rId38"/>
    <p:sldId id="289" r:id="rId39"/>
    <p:sldId id="290" r:id="rId40"/>
    <p:sldId id="297" r:id="rId41"/>
    <p:sldId id="292" r:id="rId42"/>
    <p:sldId id="293" r:id="rId43"/>
    <p:sldId id="301" r:id="rId44"/>
    <p:sldId id="294" r:id="rId45"/>
    <p:sldId id="295" r:id="rId46"/>
    <p:sldId id="299" r:id="rId47"/>
    <p:sldId id="296" r:id="rId48"/>
    <p:sldId id="30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1A1D"/>
    <a:srgbClr val="D4DD9B"/>
    <a:srgbClr val="697273"/>
    <a:srgbClr val="A5D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D4B99-EC0A-4464-8510-3D7D5D8C9716}"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941395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D4B99-EC0A-4464-8510-3D7D5D8C9716}"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291592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D4B99-EC0A-4464-8510-3D7D5D8C9716}"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14058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D4B99-EC0A-4464-8510-3D7D5D8C9716}"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250656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D4B99-EC0A-4464-8510-3D7D5D8C9716}"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3170468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D4B99-EC0A-4464-8510-3D7D5D8C9716}"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400598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D4B99-EC0A-4464-8510-3D7D5D8C9716}"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412133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D4B99-EC0A-4464-8510-3D7D5D8C9716}"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3117655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D4B99-EC0A-4464-8510-3D7D5D8C9716}"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29409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D4B99-EC0A-4464-8510-3D7D5D8C9716}"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39690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D4B99-EC0A-4464-8510-3D7D5D8C9716}"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DB2EB2-D0D6-454E-AC04-2368A4099EC9}" type="slidenum">
              <a:rPr lang="en-US" smtClean="0"/>
              <a:t>‹#›</a:t>
            </a:fld>
            <a:endParaRPr lang="en-US"/>
          </a:p>
        </p:txBody>
      </p:sp>
    </p:spTree>
    <p:extLst>
      <p:ext uri="{BB962C8B-B14F-4D97-AF65-F5344CB8AC3E}">
        <p14:creationId xmlns:p14="http://schemas.microsoft.com/office/powerpoint/2010/main" val="4293855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D4B99-EC0A-4464-8510-3D7D5D8C9716}" type="datetimeFigureOut">
              <a:rPr lang="en-US" smtClean="0"/>
              <a:t>3/6/2015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DB2EB2-D0D6-454E-AC04-2368A4099EC9}" type="slidenum">
              <a:rPr lang="en-US" smtClean="0"/>
              <a:t>‹#›</a:t>
            </a:fld>
            <a:endParaRPr lang="en-US"/>
          </a:p>
        </p:txBody>
      </p:sp>
    </p:spTree>
    <p:extLst>
      <p:ext uri="{BB962C8B-B14F-4D97-AF65-F5344CB8AC3E}">
        <p14:creationId xmlns:p14="http://schemas.microsoft.com/office/powerpoint/2010/main" val="91803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098"/>
            <a:ext cx="12179487" cy="6035040"/>
          </a:xfrm>
          <a:prstGeom prst="rect">
            <a:avLst/>
          </a:prstGeom>
        </p:spPr>
      </p:pic>
      <p:sp>
        <p:nvSpPr>
          <p:cNvPr id="6" name="Rectangle 5"/>
          <p:cNvSpPr/>
          <p:nvPr/>
        </p:nvSpPr>
        <p:spPr>
          <a:xfrm>
            <a:off x="1640863" y="1347599"/>
            <a:ext cx="8897757" cy="3477875"/>
          </a:xfrm>
          <a:prstGeom prst="rect">
            <a:avLst/>
          </a:prstGeom>
          <a:noFill/>
        </p:spPr>
        <p:txBody>
          <a:bodyPr wrap="none" lIns="91440" tIns="45720" rIns="91440" bIns="45720">
            <a:spAutoFit/>
          </a:bodyPr>
          <a:lstStyle/>
          <a:p>
            <a:pPr algn="ctr"/>
            <a:r>
              <a:rPr lang="en-US" sz="110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Geography</a:t>
            </a:r>
          </a:p>
          <a:p>
            <a:pPr algn="ctr"/>
            <a:r>
              <a:rPr lang="en-US" sz="110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of Canada</a:t>
            </a:r>
            <a:endParaRPr lang="en-US" sz="110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1454438" y="4944480"/>
            <a:ext cx="9270609" cy="461665"/>
          </a:xfrm>
          <a:prstGeom prst="rect">
            <a:avLst/>
          </a:prstGeom>
          <a:noFill/>
        </p:spPr>
        <p:txBody>
          <a:bodyPr wrap="square" rtlCol="0">
            <a:spAutoFit/>
          </a:bodyPr>
          <a:lstStyle/>
          <a:p>
            <a:pPr algn="ctr"/>
            <a:r>
              <a:rPr lang="en-US" sz="2400" dirty="0" smtClean="0">
                <a:latin typeface="KBScaredStraight" panose="02000603000000000000" pitchFamily="2" charset="0"/>
                <a:ea typeface="KBScaredStraight" panose="02000603000000000000" pitchFamily="2" charset="0"/>
              </a:rPr>
              <a:t>Physical Features, Where People Live, &amp; How They Trade</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70033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Content Placeholder 3" descr="St%20Lawrence_ri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329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9409" y="337582"/>
            <a:ext cx="11620682" cy="1323439"/>
          </a:xfrm>
          <a:prstGeom prst="rect">
            <a:avLst/>
          </a:prstGeom>
          <a:noFill/>
        </p:spPr>
        <p:txBody>
          <a:bodyPr wrap="none" lIns="91440" tIns="45720" rIns="91440" bIns="45720">
            <a:spAutoFit/>
          </a:bodyPr>
          <a:lstStyle/>
          <a:p>
            <a:pPr algn="ctr"/>
            <a:r>
              <a:rPr lang="en-US" sz="80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St Lawrence Seaway</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 canal completed in 1959 at the eastern end of the Great Lakes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Connects the Great Lakes with the St. Lawrence River (which flows to the Atlantic Ocean)</a:t>
            </a: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Major source of overseas and US/Canada shipping &amp; trade</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Closed from November to April (frozen)</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Seaway has made cities in Eastern Canada home to many successful manufacturing companies </a:t>
            </a:r>
          </a:p>
        </p:txBody>
      </p:sp>
    </p:spTree>
    <p:extLst>
      <p:ext uri="{BB962C8B-B14F-4D97-AF65-F5344CB8AC3E}">
        <p14:creationId xmlns:p14="http://schemas.microsoft.com/office/powerpoint/2010/main" val="326310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stlawrencesea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19237" y="0"/>
            <a:ext cx="9153525"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0358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seaw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08125" y="0"/>
            <a:ext cx="917575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433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38138" y="337582"/>
            <a:ext cx="7103228"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Hudson Bay</a:t>
            </a:r>
          </a:p>
        </p:txBody>
      </p:sp>
      <p:sp>
        <p:nvSpPr>
          <p:cNvPr id="8" name="TextBox 7"/>
          <p:cNvSpPr txBox="1"/>
          <p:nvPr/>
        </p:nvSpPr>
        <p:spPr>
          <a:xfrm>
            <a:off x="576775" y="1862788"/>
            <a:ext cx="11226018"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HUGE inland sea in east central Canada</a:t>
            </a:r>
          </a:p>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“an arm” of the Atlantic Ocean</a:t>
            </a:r>
          </a:p>
          <a:p>
            <a:pPr marL="914400" lvl="1" indent="-45720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Grain from Alberta &amp; Saskatchewan is shipped from Hudson Bay out to the Atlantic and on to other countries</a:t>
            </a:r>
          </a:p>
          <a:p>
            <a:pPr marL="914400" lvl="1" indent="-45720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Only navigable from July to October</a:t>
            </a:r>
          </a:p>
        </p:txBody>
      </p:sp>
    </p:spTree>
    <p:extLst>
      <p:ext uri="{BB962C8B-B14F-4D97-AF65-F5344CB8AC3E}">
        <p14:creationId xmlns:p14="http://schemas.microsoft.com/office/powerpoint/2010/main" val="1946906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hudson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8382000" cy="684847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2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Content Placeholder 3" descr="hudson-ba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62100" y="0"/>
            <a:ext cx="90678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5398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hudson-bay-northern-lights_297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51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06261" y="337582"/>
            <a:ext cx="9366988"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Atlantic Ocean</a:t>
            </a:r>
          </a:p>
        </p:txBody>
      </p:sp>
      <p:sp>
        <p:nvSpPr>
          <p:cNvPr id="8" name="TextBox 7"/>
          <p:cNvSpPr txBox="1"/>
          <p:nvPr/>
        </p:nvSpPr>
        <p:spPr>
          <a:xfrm>
            <a:off x="576775" y="1862788"/>
            <a:ext cx="11226018" cy="3785652"/>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This is the 2</a:t>
            </a:r>
            <a:r>
              <a:rPr lang="en-US" sz="4000" baseline="30000" dirty="0" smtClean="0">
                <a:latin typeface="KBScaredStraight" panose="02000603000000000000" pitchFamily="2" charset="0"/>
                <a:ea typeface="KBScaredStraight" panose="02000603000000000000" pitchFamily="2" charset="0"/>
              </a:rPr>
              <a:t>nd</a:t>
            </a:r>
            <a:r>
              <a:rPr lang="en-US" sz="4000" dirty="0" smtClean="0">
                <a:latin typeface="KBScaredStraight" panose="02000603000000000000" pitchFamily="2" charset="0"/>
                <a:ea typeface="KBScaredStraight" panose="02000603000000000000" pitchFamily="2" charset="0"/>
              </a:rPr>
              <a:t> </a:t>
            </a:r>
            <a:r>
              <a:rPr lang="en-US" sz="4000" dirty="0">
                <a:latin typeface="KBScaredStraight" panose="02000603000000000000" pitchFamily="2" charset="0"/>
                <a:ea typeface="KBScaredStraight" panose="02000603000000000000" pitchFamily="2" charset="0"/>
              </a:rPr>
              <a:t>largest of the earth’s 5 </a:t>
            </a:r>
            <a:r>
              <a:rPr lang="en-US" sz="4000" dirty="0" smtClean="0">
                <a:latin typeface="KBScaredStraight" panose="02000603000000000000" pitchFamily="2" charset="0"/>
                <a:ea typeface="KBScaredStraight" panose="02000603000000000000" pitchFamily="2" charset="0"/>
              </a:rPr>
              <a:t>oceans.</a:t>
            </a:r>
            <a:endParaRPr lang="en-US" sz="4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It’s also the most </a:t>
            </a:r>
            <a:r>
              <a:rPr lang="en-US" sz="4000" dirty="0">
                <a:latin typeface="KBScaredStraight" panose="02000603000000000000" pitchFamily="2" charset="0"/>
                <a:ea typeface="KBScaredStraight" panose="02000603000000000000" pitchFamily="2" charset="0"/>
              </a:rPr>
              <a:t>heavily traveled </a:t>
            </a:r>
            <a:r>
              <a:rPr lang="en-US" sz="4000" dirty="0" smtClean="0">
                <a:latin typeface="KBScaredStraight" panose="02000603000000000000" pitchFamily="2" charset="0"/>
                <a:ea typeface="KBScaredStraight" panose="02000603000000000000" pitchFamily="2" charset="0"/>
              </a:rPr>
              <a:t>ocean.</a:t>
            </a:r>
            <a:endParaRPr lang="en-US" sz="4000" dirty="0">
              <a:latin typeface="KBScaredStraight" panose="02000603000000000000" pitchFamily="2" charset="0"/>
              <a:ea typeface="KBScaredStraight" panose="02000603000000000000" pitchFamily="2" charset="0"/>
            </a:endParaRPr>
          </a:p>
          <a:p>
            <a:pPr marL="571500" indent="-57150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It forms </a:t>
            </a:r>
            <a:r>
              <a:rPr lang="en-US" sz="4000" dirty="0">
                <a:latin typeface="KBScaredStraight" panose="02000603000000000000" pitchFamily="2" charset="0"/>
                <a:ea typeface="KBScaredStraight" panose="02000603000000000000" pitchFamily="2" charset="0"/>
              </a:rPr>
              <a:t>the eastern border of </a:t>
            </a:r>
            <a:r>
              <a:rPr lang="en-US" sz="4000" dirty="0" smtClean="0">
                <a:latin typeface="KBScaredStraight" panose="02000603000000000000" pitchFamily="2" charset="0"/>
                <a:ea typeface="KBScaredStraight" panose="02000603000000000000" pitchFamily="2" charset="0"/>
              </a:rPr>
              <a:t>Canada.</a:t>
            </a:r>
            <a:endParaRPr lang="en-US" sz="4000" dirty="0">
              <a:latin typeface="KBScaredStraight" panose="02000603000000000000" pitchFamily="2" charset="0"/>
              <a:ea typeface="KBScaredStraight" panose="02000603000000000000" pitchFamily="2" charset="0"/>
            </a:endParaRPr>
          </a:p>
          <a:p>
            <a:pPr marL="1028700" lvl="1" indent="-57150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It’s a major </a:t>
            </a:r>
            <a:r>
              <a:rPr lang="en-US" sz="4000" dirty="0">
                <a:latin typeface="KBScaredStraight" panose="02000603000000000000" pitchFamily="2" charset="0"/>
                <a:ea typeface="KBScaredStraight" panose="02000603000000000000" pitchFamily="2" charset="0"/>
              </a:rPr>
              <a:t>shipping route to Europe &amp; </a:t>
            </a:r>
            <a:r>
              <a:rPr lang="en-US" sz="4000" dirty="0" smtClean="0">
                <a:latin typeface="KBScaredStraight" panose="02000603000000000000" pitchFamily="2" charset="0"/>
                <a:ea typeface="KBScaredStraight" panose="02000603000000000000" pitchFamily="2" charset="0"/>
              </a:rPr>
              <a:t>Africa.</a:t>
            </a:r>
            <a:endParaRPr lang="en-US" sz="40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3413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07059" y="337582"/>
            <a:ext cx="9165394"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Pacific Ocean</a:t>
            </a:r>
          </a:p>
        </p:txBody>
      </p:sp>
      <p:sp>
        <p:nvSpPr>
          <p:cNvPr id="8" name="TextBox 7"/>
          <p:cNvSpPr txBox="1"/>
          <p:nvPr/>
        </p:nvSpPr>
        <p:spPr>
          <a:xfrm>
            <a:off x="576775" y="1862788"/>
            <a:ext cx="11226018" cy="3477875"/>
          </a:xfrm>
          <a:prstGeom prst="rect">
            <a:avLst/>
          </a:prstGeom>
          <a:noFill/>
        </p:spPr>
        <p:txBody>
          <a:bodyPr wrap="square" rtlCol="0">
            <a:spAutoFit/>
          </a:bodyPr>
          <a:lstStyle/>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Largest &amp; deepest of the world’s 5 oceans</a:t>
            </a:r>
          </a:p>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Covers 1/3 of the earth’s surface!</a:t>
            </a:r>
          </a:p>
          <a:p>
            <a:pPr marL="285750"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Western border of Canada</a:t>
            </a:r>
          </a:p>
          <a:p>
            <a:pPr marL="742950" lvl="1" indent="-285750">
              <a:buFont typeface="Arial" panose="020B0604020202020204" pitchFamily="34" charset="0"/>
              <a:buChar char="•"/>
            </a:pPr>
            <a:r>
              <a:rPr lang="en-US" sz="4400" dirty="0" smtClean="0">
                <a:latin typeface="KBScaredStraight" panose="02000603000000000000" pitchFamily="2" charset="0"/>
                <a:ea typeface="KBScaredStraight" panose="02000603000000000000" pitchFamily="2" charset="0"/>
              </a:rPr>
              <a:t>Major shipping route to Asia</a:t>
            </a:r>
          </a:p>
        </p:txBody>
      </p:sp>
    </p:spTree>
    <p:extLst>
      <p:ext uri="{BB962C8B-B14F-4D97-AF65-F5344CB8AC3E}">
        <p14:creationId xmlns:p14="http://schemas.microsoft.com/office/powerpoint/2010/main" val="148563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Print off the following slide for each student. They should complete the chart while discussing the presentation.</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37958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91785" y="337582"/>
            <a:ext cx="9795951"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Canadian Shield</a:t>
            </a:r>
          </a:p>
        </p:txBody>
      </p:sp>
      <p:sp>
        <p:nvSpPr>
          <p:cNvPr id="8" name="TextBox 7"/>
          <p:cNvSpPr txBox="1"/>
          <p:nvPr/>
        </p:nvSpPr>
        <p:spPr>
          <a:xfrm>
            <a:off x="576775" y="1862788"/>
            <a:ext cx="11226018"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Stretches from Great Lakes to Arctic Ocean; covers half of Canada!</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Horseshoe region around Hudson Bay</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Region of mostly thin soil lying on top of rock, with many bare outcrops of rock &amp; thousands of lakes</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Major source of natural resources: timber, minerals, &amp; water</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Region is sparsely populated.</a:t>
            </a:r>
          </a:p>
        </p:txBody>
      </p:sp>
    </p:spTree>
    <p:extLst>
      <p:ext uri="{BB962C8B-B14F-4D97-AF65-F5344CB8AC3E}">
        <p14:creationId xmlns:p14="http://schemas.microsoft.com/office/powerpoint/2010/main" val="319066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800px-Canadian_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0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Canadian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6" y="0"/>
            <a:ext cx="6592888"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578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70579" y="337582"/>
            <a:ext cx="10438370"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Rocky Mountains</a:t>
            </a:r>
          </a:p>
        </p:txBody>
      </p:sp>
      <p:sp>
        <p:nvSpPr>
          <p:cNvPr id="8" name="TextBox 7"/>
          <p:cNvSpPr txBox="1"/>
          <p:nvPr/>
        </p:nvSpPr>
        <p:spPr>
          <a:xfrm>
            <a:off x="576775" y="1862788"/>
            <a:ext cx="11226018"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Mountains located in Western Canada</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Includes western Alberta and eastern British Columbia</a:t>
            </a: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Stretch a distance of 2,000 miles!</a:t>
            </a: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Mining is the biggest industry in the region, followed closely by logging.</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Major minerals include: iron ore, copper, coal, gold.</a:t>
            </a:r>
          </a:p>
          <a:p>
            <a:pPr marL="457200" indent="-45720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Sparsely populated &amp; contain few cities</a:t>
            </a:r>
          </a:p>
        </p:txBody>
      </p:sp>
    </p:spTree>
    <p:extLst>
      <p:ext uri="{BB962C8B-B14F-4D97-AF65-F5344CB8AC3E}">
        <p14:creationId xmlns:p14="http://schemas.microsoft.com/office/powerpoint/2010/main" val="500994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RockyMountainsMa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512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6" name="Content Placeholder 3" descr="rocky_mountain_national_par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30163"/>
            <a:ext cx="9144000" cy="6888163"/>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90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Picture 2" descr="rock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212" y="502920"/>
            <a:ext cx="8917576" cy="585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38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20998" y="337582"/>
            <a:ext cx="8337540"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Be the Thing…</a:t>
            </a:r>
          </a:p>
        </p:txBody>
      </p:sp>
      <p:sp>
        <p:nvSpPr>
          <p:cNvPr id="8" name="TextBox 7"/>
          <p:cNvSpPr txBox="1"/>
          <p:nvPr/>
        </p:nvSpPr>
        <p:spPr>
          <a:xfrm>
            <a:off x="576775" y="1862788"/>
            <a:ext cx="11226018" cy="4524315"/>
          </a:xfrm>
          <a:prstGeom prst="rect">
            <a:avLst/>
          </a:prstGeom>
          <a:noFill/>
        </p:spPr>
        <p:txBody>
          <a:bodyPr wrap="square" rtlCol="0">
            <a:spAutoFit/>
          </a:bodyPr>
          <a:lstStyle/>
          <a:p>
            <a:r>
              <a:rPr lang="en-US" sz="3200" dirty="0" smtClean="0">
                <a:latin typeface="KBScaredStraight" panose="02000603000000000000" pitchFamily="2" charset="0"/>
                <a:ea typeface="KBScaredStraight" panose="02000603000000000000" pitchFamily="2" charset="0"/>
              </a:rPr>
              <a:t>Your Task: </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Choose 1 of the physical features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Fold your paper “hamburger style” to make a desk tent</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On the front : Imagine that you are one of the features. Write 5 facts about yourself.</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On the back: draw an illustration of the feature</a:t>
            </a:r>
          </a:p>
          <a:p>
            <a:pPr marL="285750" indent="-285750">
              <a:buFont typeface="Arial" panose="020B0604020202020204" pitchFamily="34" charset="0"/>
              <a:buChar char="•"/>
            </a:pPr>
            <a:endParaRPr lang="en-US" sz="3200" dirty="0">
              <a:latin typeface="KBScaredStraight" panose="02000603000000000000" pitchFamily="2" charset="0"/>
              <a:ea typeface="KBScaredStraight" panose="02000603000000000000" pitchFamily="2" charset="0"/>
            </a:endParaRPr>
          </a:p>
          <a:p>
            <a:r>
              <a:rPr lang="en-US" sz="3200" dirty="0" smtClean="0">
                <a:latin typeface="KBScaredStraight" panose="02000603000000000000" pitchFamily="2" charset="0"/>
                <a:ea typeface="KBScaredStraight" panose="02000603000000000000" pitchFamily="2" charset="0"/>
              </a:rPr>
              <a:t>We will walk around and try to guess the features!</a:t>
            </a:r>
          </a:p>
        </p:txBody>
      </p:sp>
    </p:spTree>
    <p:extLst>
      <p:ext uri="{BB962C8B-B14F-4D97-AF65-F5344CB8AC3E}">
        <p14:creationId xmlns:p14="http://schemas.microsoft.com/office/powerpoint/2010/main" val="4052853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64477" y="337582"/>
            <a:ext cx="5650585"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Example:</a:t>
            </a:r>
          </a:p>
        </p:txBody>
      </p:sp>
      <p:sp>
        <p:nvSpPr>
          <p:cNvPr id="8" name="TextBox 7"/>
          <p:cNvSpPr txBox="1"/>
          <p:nvPr/>
        </p:nvSpPr>
        <p:spPr>
          <a:xfrm>
            <a:off x="576775" y="1862788"/>
            <a:ext cx="11226018" cy="4401205"/>
          </a:xfrm>
          <a:prstGeom prst="rect">
            <a:avLst/>
          </a:prstGeom>
          <a:noFill/>
        </p:spPr>
        <p:txBody>
          <a:bodyPr wrap="square" rtlCol="0">
            <a:spAutoFit/>
          </a:bodyPr>
          <a:lstStyle/>
          <a:p>
            <a:r>
              <a:rPr lang="en-US" sz="4000" dirty="0" smtClean="0">
                <a:latin typeface="KBScaredStraight" panose="02000603000000000000" pitchFamily="2" charset="0"/>
                <a:ea typeface="KBScaredStraight" panose="02000603000000000000" pitchFamily="2" charset="0"/>
              </a:rPr>
              <a:t>Brrrrr! I am always so cold!! It’s chilly up here in northern Canada. I am so tired of everybody always picking on me. Dig, dig, dig all day long. I wish I had some pretty trees to look at…All that I can see is scraggly trees and flat, rocky land. It’s so lonely. No one lives near me. </a:t>
            </a:r>
          </a:p>
        </p:txBody>
      </p:sp>
    </p:spTree>
    <p:extLst>
      <p:ext uri="{BB962C8B-B14F-4D97-AF65-F5344CB8AC3E}">
        <p14:creationId xmlns:p14="http://schemas.microsoft.com/office/powerpoint/2010/main" val="3146601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pic>
        <p:nvPicPr>
          <p:cNvPr id="5" name="Picture 2" descr="800px-Canadian_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376485" y="4886266"/>
            <a:ext cx="11439030" cy="1631216"/>
          </a:xfrm>
          <a:prstGeom prst="rect">
            <a:avLst/>
          </a:prstGeom>
          <a:noFill/>
        </p:spPr>
        <p:txBody>
          <a:bodyPr wrap="none" lIns="91440" tIns="45720" rIns="91440" bIns="45720">
            <a:spAutoFit/>
          </a:bodyPr>
          <a:lstStyle/>
          <a:p>
            <a:pPr algn="ctr"/>
            <a:r>
              <a:rPr lang="en-US" sz="10000" b="1" dirty="0" smtClean="0">
                <a:ln w="28575">
                  <a:solidFill>
                    <a:schemeClr val="tx1"/>
                  </a:solidFill>
                  <a:prstDash val="solid"/>
                </a:ln>
                <a:effectLst>
                  <a:glow rad="101600">
                    <a:srgbClr val="A5DEF1"/>
                  </a:glow>
                  <a:outerShdw blurRad="50800" dist="38100" dir="2700000" algn="tl" rotWithShape="0">
                    <a:prstClr val="black">
                      <a:alpha val="40000"/>
                    </a:prstClr>
                  </a:outerShdw>
                </a:effectLst>
                <a:latin typeface="KG Second Chances Solid" panose="02000000000000000000" pitchFamily="2" charset="0"/>
              </a:rPr>
              <a:t>Canadian Shield!</a:t>
            </a:r>
          </a:p>
        </p:txBody>
      </p:sp>
    </p:spTree>
    <p:extLst>
      <p:ext uri="{BB962C8B-B14F-4D97-AF65-F5344CB8AC3E}">
        <p14:creationId xmlns:p14="http://schemas.microsoft.com/office/powerpoint/2010/main" val="167614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859145" y="-1876977"/>
            <a:ext cx="6860569" cy="10609385"/>
          </a:xfrm>
        </p:spPr>
      </p:pic>
    </p:spTree>
    <p:extLst>
      <p:ext uri="{BB962C8B-B14F-4D97-AF65-F5344CB8AC3E}">
        <p14:creationId xmlns:p14="http://schemas.microsoft.com/office/powerpoint/2010/main" val="320720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098"/>
            <a:ext cx="12179487" cy="6035040"/>
          </a:xfrm>
          <a:prstGeom prst="rect">
            <a:avLst/>
          </a:prstGeom>
        </p:spPr>
      </p:pic>
      <p:sp>
        <p:nvSpPr>
          <p:cNvPr id="6" name="Rectangle 5"/>
          <p:cNvSpPr/>
          <p:nvPr/>
        </p:nvSpPr>
        <p:spPr>
          <a:xfrm>
            <a:off x="1577934" y="2028616"/>
            <a:ext cx="9023624" cy="3323987"/>
          </a:xfrm>
          <a:prstGeom prst="rect">
            <a:avLst/>
          </a:prstGeom>
          <a:noFill/>
        </p:spPr>
        <p:txBody>
          <a:bodyPr wrap="none" lIns="91440" tIns="45720" rIns="91440" bIns="45720">
            <a:spAutoFit/>
          </a:bodyPr>
          <a:lstStyle/>
          <a:p>
            <a:pPr algn="ctr"/>
            <a:r>
              <a:rPr lang="en-US" sz="70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Where People Live</a:t>
            </a:r>
          </a:p>
          <a:p>
            <a:pPr algn="ctr"/>
            <a:r>
              <a:rPr lang="en-US" sz="7000" b="1" cap="none" spc="0"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&amp;</a:t>
            </a:r>
          </a:p>
          <a:p>
            <a:pPr algn="ctr"/>
            <a:r>
              <a:rPr lang="en-US" sz="70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How They Trade</a:t>
            </a:r>
            <a:endParaRPr lang="en-US" sz="70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97742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4253087"/>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endParaRPr lang="en-US" sz="4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4400" dirty="0" smtClean="0">
                <a:latin typeface="KBScaredStraight" panose="02000603000000000000" pitchFamily="2" charset="0"/>
                <a:ea typeface="KBScaredStraight" panose="02000603000000000000" pitchFamily="2" charset="0"/>
                <a:cs typeface="Arial" panose="020B0604020202020204" pitchFamily="34" charset="0"/>
              </a:rPr>
              <a:t>Project the following slide on the board/wall, and have students point out or label the physical features.</a:t>
            </a:r>
            <a:endParaRPr lang="en-US" sz="44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3875622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0" descr="physical map of Canada.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29453" y="0"/>
            <a:ext cx="8133094" cy="685800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673653" y="0"/>
            <a:ext cx="6338274" cy="1631216"/>
          </a:xfrm>
          <a:prstGeom prst="rect">
            <a:avLst/>
          </a:prstGeom>
          <a:noFill/>
        </p:spPr>
        <p:txBody>
          <a:bodyPr wrap="none" lIns="91440" tIns="45720" rIns="91440" bIns="45720">
            <a:spAutoFit/>
          </a:bodyPr>
          <a:lstStyle/>
          <a:p>
            <a:pPr algn="ctr"/>
            <a:r>
              <a:rPr lang="en-US" sz="5000" dirty="0" smtClean="0">
                <a:ln w="28575">
                  <a:solidFill>
                    <a:schemeClr val="tx1"/>
                  </a:solidFill>
                  <a:prstDash val="solid"/>
                </a:ln>
                <a:effectLst>
                  <a:glow rad="101600">
                    <a:srgbClr val="A5DEF1"/>
                  </a:glow>
                  <a:outerShdw blurRad="50800" dist="38100" dir="2700000" algn="tl" rotWithShape="0">
                    <a:prstClr val="black">
                      <a:alpha val="40000"/>
                    </a:prstClr>
                  </a:outerShdw>
                </a:effectLst>
                <a:latin typeface="KG Second Chances Solid" panose="02000000000000000000" pitchFamily="2" charset="0"/>
              </a:rPr>
              <a:t>Let’s Review:</a:t>
            </a:r>
          </a:p>
          <a:p>
            <a:pPr algn="ctr"/>
            <a:r>
              <a:rPr lang="en-US" sz="5000" dirty="0" smtClean="0">
                <a:ln w="28575">
                  <a:solidFill>
                    <a:schemeClr val="tx1"/>
                  </a:solidFill>
                  <a:prstDash val="solid"/>
                </a:ln>
                <a:effectLst>
                  <a:glow rad="101600">
                    <a:srgbClr val="A5DEF1"/>
                  </a:glow>
                  <a:outerShdw blurRad="50800" dist="38100" dir="2700000" algn="tl" rotWithShape="0">
                    <a:prstClr val="black">
                      <a:alpha val="40000"/>
                    </a:prstClr>
                  </a:outerShdw>
                </a:effectLst>
                <a:latin typeface="KG Second Chances Solid" panose="02000000000000000000" pitchFamily="2" charset="0"/>
              </a:rPr>
              <a:t> Physical Features</a:t>
            </a:r>
          </a:p>
        </p:txBody>
      </p:sp>
    </p:spTree>
    <p:extLst>
      <p:ext uri="{BB962C8B-B14F-4D97-AF65-F5344CB8AC3E}">
        <p14:creationId xmlns:p14="http://schemas.microsoft.com/office/powerpoint/2010/main" val="2085701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94964" y="337582"/>
            <a:ext cx="5389617"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Location</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2</a:t>
            </a:r>
            <a:r>
              <a:rPr lang="en-US" sz="3200" baseline="30000" dirty="0" smtClean="0">
                <a:latin typeface="KBScaredStraight" panose="02000603000000000000" pitchFamily="2" charset="0"/>
                <a:ea typeface="KBScaredStraight" panose="02000603000000000000" pitchFamily="2" charset="0"/>
              </a:rPr>
              <a:t>nd</a:t>
            </a:r>
            <a:r>
              <a:rPr lang="en-US" sz="3200" dirty="0" smtClean="0">
                <a:latin typeface="KBScaredStraight" panose="02000603000000000000" pitchFamily="2" charset="0"/>
                <a:ea typeface="KBScaredStraight" panose="02000603000000000000" pitchFamily="2" charset="0"/>
              </a:rPr>
              <a:t> largest country in the world (Russia is larger)</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Surrounded by three oceans: Atlantic, Arctic, &amp; Pacific</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Southern border is the US</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Alaska also forms part of the western border.</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Population is 33 million, which is small compared to its size (US population is 9 times larger!)</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90 percent of population lives within 100 miles of the US-Canadian border…WHY?</a:t>
            </a:r>
          </a:p>
        </p:txBody>
      </p:sp>
    </p:spTree>
    <p:extLst>
      <p:ext uri="{BB962C8B-B14F-4D97-AF65-F5344CB8AC3E}">
        <p14:creationId xmlns:p14="http://schemas.microsoft.com/office/powerpoint/2010/main" val="811629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dirty="0"/>
          </a:p>
        </p:txBody>
      </p:sp>
      <p:pic>
        <p:nvPicPr>
          <p:cNvPr id="7" name="Content Placeholder 3" descr="north ameri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135944" y="-2622"/>
            <a:ext cx="7920111" cy="6860622"/>
          </a:xfrm>
          <a:prstGeom prst="rect">
            <a:avLst/>
          </a:prstGeom>
        </p:spPr>
      </p:pic>
    </p:spTree>
    <p:extLst>
      <p:ext uri="{BB962C8B-B14F-4D97-AF65-F5344CB8AC3E}">
        <p14:creationId xmlns:p14="http://schemas.microsoft.com/office/powerpoint/2010/main" val="2459078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7487" y="337582"/>
            <a:ext cx="10384574"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Location &amp; Trade</a:t>
            </a:r>
          </a:p>
        </p:txBody>
      </p:sp>
      <p:sp>
        <p:nvSpPr>
          <p:cNvPr id="8" name="TextBox 7"/>
          <p:cNvSpPr txBox="1"/>
          <p:nvPr/>
        </p:nvSpPr>
        <p:spPr>
          <a:xfrm>
            <a:off x="576775" y="1862788"/>
            <a:ext cx="11226018" cy="4493538"/>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Canada’s location in the world helps it to be a leader in world trade:</a:t>
            </a:r>
          </a:p>
          <a:p>
            <a:pPr marL="742950" lvl="1" indent="-28575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It’s uniquely located on 3 oceans, so it has opportunities to trade with Europe &amp; Asia.</a:t>
            </a:r>
          </a:p>
          <a:p>
            <a:pPr marL="742950" lvl="1" indent="-28575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Great Lakes and the St. Lawrence Seaway allow goods to be shipped to and from central Canada and the Atlantic Ocean</a:t>
            </a:r>
          </a:p>
          <a:p>
            <a:pPr marL="742950" lvl="1" indent="-28575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A major benefit for Canada is its border with the US (#1 trading partner).</a:t>
            </a:r>
          </a:p>
          <a:p>
            <a:pPr marL="1200150" lvl="2" indent="-28575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They share over 3,000 miles of border &amp; trade is relatively easy.</a:t>
            </a:r>
          </a:p>
          <a:p>
            <a:pPr marL="1200150" lvl="2" indent="-285750">
              <a:buFont typeface="Arial" panose="020B0604020202020204" pitchFamily="34" charset="0"/>
              <a:buChar char="•"/>
            </a:pPr>
            <a:r>
              <a:rPr lang="en-US" sz="2600" dirty="0" smtClean="0">
                <a:latin typeface="KBScaredStraight" panose="02000603000000000000" pitchFamily="2" charset="0"/>
                <a:ea typeface="KBScaredStraight" panose="02000603000000000000" pitchFamily="2" charset="0"/>
              </a:rPr>
              <a:t>80% of Canada’s exports come </a:t>
            </a:r>
            <a:r>
              <a:rPr lang="en-US" sz="2600" smtClean="0">
                <a:latin typeface="KBScaredStraight" panose="02000603000000000000" pitchFamily="2" charset="0"/>
                <a:ea typeface="KBScaredStraight" panose="02000603000000000000" pitchFamily="2" charset="0"/>
              </a:rPr>
              <a:t>to US.</a:t>
            </a:r>
            <a:endParaRPr lang="en-US" sz="2600" dirty="0" smtClean="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418488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47440" y="337582"/>
            <a:ext cx="4884671"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Climate</a:t>
            </a:r>
          </a:p>
        </p:txBody>
      </p:sp>
      <p:sp>
        <p:nvSpPr>
          <p:cNvPr id="8" name="TextBox 7"/>
          <p:cNvSpPr txBox="1"/>
          <p:nvPr/>
        </p:nvSpPr>
        <p:spPr>
          <a:xfrm>
            <a:off x="576775" y="1862788"/>
            <a:ext cx="11226018"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S</a:t>
            </a:r>
            <a:r>
              <a:rPr lang="en-US" sz="2800" b="1" dirty="0" smtClean="0">
                <a:latin typeface="KBScaredStraight" panose="02000603000000000000" pitchFamily="2" charset="0"/>
                <a:ea typeface="KBScaredStraight" panose="02000603000000000000" pitchFamily="2" charset="0"/>
              </a:rPr>
              <a:t>outheastern</a:t>
            </a:r>
            <a:r>
              <a:rPr lang="en-US" sz="2800" dirty="0" smtClean="0">
                <a:latin typeface="KBScaredStraight" panose="02000603000000000000" pitchFamily="2" charset="0"/>
                <a:ea typeface="KBScaredStraight" panose="02000603000000000000" pitchFamily="2" charset="0"/>
              </a:rPr>
              <a:t> part of Canada has a MUCH warmer climate than the rest of the country.</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Warm to hot summers &amp; cold winters</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Allows for a long growing season</a:t>
            </a:r>
          </a:p>
          <a:p>
            <a:pPr marL="285750" indent="-285750">
              <a:buFont typeface="Arial" panose="020B0604020202020204" pitchFamily="34" charset="0"/>
              <a:buChar char="•"/>
            </a:pPr>
            <a:r>
              <a:rPr lang="en-US" sz="2800" b="1" dirty="0" smtClean="0">
                <a:latin typeface="KBScaredStraight" panose="02000603000000000000" pitchFamily="2" charset="0"/>
                <a:ea typeface="KBScaredStraight" panose="02000603000000000000" pitchFamily="2" charset="0"/>
              </a:rPr>
              <a:t>Pacific coast </a:t>
            </a:r>
            <a:r>
              <a:rPr lang="en-US" sz="2800" dirty="0" smtClean="0">
                <a:latin typeface="KBScaredStraight" panose="02000603000000000000" pitchFamily="2" charset="0"/>
                <a:ea typeface="KBScaredStraight" panose="02000603000000000000" pitchFamily="2" charset="0"/>
              </a:rPr>
              <a:t>has a temperate climate.</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Pacific ocean cools the region in summer and warms it in winter.</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Over 100 inches of precipitation per year</a:t>
            </a:r>
          </a:p>
          <a:p>
            <a:pPr marL="285750" indent="-285750">
              <a:buFont typeface="Arial" panose="020B0604020202020204" pitchFamily="34" charset="0"/>
              <a:buChar char="•"/>
            </a:pPr>
            <a:r>
              <a:rPr lang="en-US" sz="2800" b="1" dirty="0" smtClean="0">
                <a:latin typeface="KBScaredStraight" panose="02000603000000000000" pitchFamily="2" charset="0"/>
                <a:ea typeface="KBScaredStraight" panose="02000603000000000000" pitchFamily="2" charset="0"/>
              </a:rPr>
              <a:t>Northern</a:t>
            </a:r>
            <a:r>
              <a:rPr lang="en-US" sz="2800" dirty="0" smtClean="0">
                <a:latin typeface="KBScaredStraight" panose="02000603000000000000" pitchFamily="2" charset="0"/>
                <a:ea typeface="KBScaredStraight" panose="02000603000000000000" pitchFamily="2" charset="0"/>
              </a:rPr>
              <a:t> Canada is COLD!</a:t>
            </a:r>
          </a:p>
          <a:p>
            <a:pPr marL="742950" lvl="1" indent="-285750">
              <a:buFont typeface="Arial" panose="020B0604020202020204" pitchFamily="34" charset="0"/>
              <a:buChar char="•"/>
            </a:pPr>
            <a:r>
              <a:rPr lang="en-US" sz="2800" dirty="0" smtClean="0">
                <a:latin typeface="KBScaredStraight" panose="02000603000000000000" pitchFamily="2" charset="0"/>
                <a:ea typeface="KBScaredStraight" panose="02000603000000000000" pitchFamily="2" charset="0"/>
              </a:rPr>
              <a:t>Few people live here – temperatures can be below freezing even in summer!</a:t>
            </a:r>
          </a:p>
        </p:txBody>
      </p:sp>
    </p:spTree>
    <p:extLst>
      <p:ext uri="{BB962C8B-B14F-4D97-AF65-F5344CB8AC3E}">
        <p14:creationId xmlns:p14="http://schemas.microsoft.com/office/powerpoint/2010/main" val="2847767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9962" y="337582"/>
            <a:ext cx="9879628"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Climate &amp; Trade</a:t>
            </a:r>
          </a:p>
        </p:txBody>
      </p:sp>
      <p:sp>
        <p:nvSpPr>
          <p:cNvPr id="8" name="TextBox 7"/>
          <p:cNvSpPr txBox="1"/>
          <p:nvPr/>
        </p:nvSpPr>
        <p:spPr>
          <a:xfrm>
            <a:off x="576775" y="1862788"/>
            <a:ext cx="11226018"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Canada’s climate impacts its trade with </a:t>
            </a:r>
            <a:r>
              <a:rPr lang="en-US" sz="2400" dirty="0">
                <a:latin typeface="KBScaredStraight" panose="02000603000000000000" pitchFamily="2" charset="0"/>
                <a:ea typeface="KBScaredStraight" panose="02000603000000000000" pitchFamily="2" charset="0"/>
              </a:rPr>
              <a:t>other </a:t>
            </a:r>
            <a:r>
              <a:rPr lang="en-US" sz="2400" dirty="0" smtClean="0">
                <a:latin typeface="KBScaredStraight" panose="02000603000000000000" pitchFamily="2" charset="0"/>
                <a:ea typeface="KBScaredStraight" panose="02000603000000000000" pitchFamily="2" charset="0"/>
              </a:rPr>
              <a:t>countries.</a:t>
            </a:r>
            <a:endParaRPr lang="en-US" sz="2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The southern part of Canada </a:t>
            </a:r>
            <a:r>
              <a:rPr lang="en-US" sz="2400" dirty="0">
                <a:latin typeface="KBScaredStraight" panose="02000603000000000000" pitchFamily="2" charset="0"/>
                <a:ea typeface="KBScaredStraight" panose="02000603000000000000" pitchFamily="2" charset="0"/>
              </a:rPr>
              <a:t>is good for farming:</a:t>
            </a:r>
          </a:p>
          <a:p>
            <a:pPr marL="742950" lvl="1"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Long growing season and ample rainfall helps Canada produce canola, wheat, and other grains in large </a:t>
            </a:r>
            <a:r>
              <a:rPr lang="en-US" sz="2400" dirty="0" smtClean="0">
                <a:latin typeface="KBScaredStraight" panose="02000603000000000000" pitchFamily="2" charset="0"/>
                <a:ea typeface="KBScaredStraight" panose="02000603000000000000" pitchFamily="2" charset="0"/>
              </a:rPr>
              <a:t>quantities.</a:t>
            </a:r>
            <a:endParaRPr lang="en-US" sz="24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These are exported and traded for goods that aren’t produced in </a:t>
            </a:r>
            <a:r>
              <a:rPr lang="en-US" sz="2400" dirty="0" smtClean="0">
                <a:latin typeface="KBScaredStraight" panose="02000603000000000000" pitchFamily="2" charset="0"/>
                <a:ea typeface="KBScaredStraight" panose="02000603000000000000" pitchFamily="2" charset="0"/>
              </a:rPr>
              <a:t>Canada.</a:t>
            </a:r>
          </a:p>
          <a:p>
            <a:pPr marL="742950" lvl="1" indent="-28575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An excellent </a:t>
            </a:r>
            <a:r>
              <a:rPr lang="en-US" sz="2400" dirty="0">
                <a:latin typeface="KBScaredStraight" panose="02000603000000000000" pitchFamily="2" charset="0"/>
                <a:ea typeface="KBScaredStraight" panose="02000603000000000000" pitchFamily="2" charset="0"/>
              </a:rPr>
              <a:t>system of highways, railroads, and air transportation has been built and adapted to the colder </a:t>
            </a:r>
            <a:r>
              <a:rPr lang="en-US" sz="2400" dirty="0" smtClean="0">
                <a:latin typeface="KBScaredStraight" panose="02000603000000000000" pitchFamily="2" charset="0"/>
                <a:ea typeface="KBScaredStraight" panose="02000603000000000000" pitchFamily="2" charset="0"/>
              </a:rPr>
              <a:t>climate.</a:t>
            </a:r>
            <a:endParaRPr lang="en-US" sz="2400" dirty="0">
              <a:latin typeface="KBScaredStraight" panose="02000603000000000000" pitchFamily="2" charset="0"/>
              <a:ea typeface="KBScaredStraight" panose="02000603000000000000" pitchFamily="2" charset="0"/>
            </a:endParaRPr>
          </a:p>
          <a:p>
            <a:pPr marL="742950" lvl="1" indent="-285750">
              <a:buFont typeface="Arial" panose="020B0604020202020204" pitchFamily="34" charset="0"/>
              <a:buChar char="•"/>
            </a:pPr>
            <a:r>
              <a:rPr lang="en-US" sz="2400" dirty="0">
                <a:latin typeface="KBScaredStraight" panose="02000603000000000000" pitchFamily="2" charset="0"/>
                <a:ea typeface="KBScaredStraight" panose="02000603000000000000" pitchFamily="2" charset="0"/>
              </a:rPr>
              <a:t>Even though </a:t>
            </a:r>
            <a:r>
              <a:rPr lang="en-US" sz="2400" dirty="0" smtClean="0">
                <a:latin typeface="KBScaredStraight" panose="02000603000000000000" pitchFamily="2" charset="0"/>
                <a:ea typeface="KBScaredStraight" panose="02000603000000000000" pitchFamily="2" charset="0"/>
              </a:rPr>
              <a:t>Canada’s climate is </a:t>
            </a:r>
            <a:r>
              <a:rPr lang="en-US" sz="2400" dirty="0">
                <a:latin typeface="KBScaredStraight" panose="02000603000000000000" pitchFamily="2" charset="0"/>
                <a:ea typeface="KBScaredStraight" panose="02000603000000000000" pitchFamily="2" charset="0"/>
              </a:rPr>
              <a:t>colder than the US, it’s not too harsh for trade to take </a:t>
            </a:r>
            <a:r>
              <a:rPr lang="en-US" sz="2400" dirty="0" smtClean="0">
                <a:latin typeface="KBScaredStraight" panose="02000603000000000000" pitchFamily="2" charset="0"/>
                <a:ea typeface="KBScaredStraight" panose="02000603000000000000" pitchFamily="2" charset="0"/>
              </a:rPr>
              <a:t>place.</a:t>
            </a:r>
            <a:endParaRPr lang="en-US" sz="24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56012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2252" y="337582"/>
            <a:ext cx="11215058"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Natural Resources</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Rich in natural resources: </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coal, oil, natural gas, iron ore, nickel, zinc, copper, gold, lead, molybdenum, potash, diamonds, &amp; silver</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Rivers and lakes have an abundance of fish, fresh water, &amp; hydroelectric power.</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Good soil allows farmers to grow crops for Canadians--with enough left over to trade with other countries</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Timber is also a major natural resource.</a:t>
            </a:r>
          </a:p>
        </p:txBody>
      </p:sp>
    </p:spTree>
    <p:extLst>
      <p:ext uri="{BB962C8B-B14F-4D97-AF65-F5344CB8AC3E}">
        <p14:creationId xmlns:p14="http://schemas.microsoft.com/office/powerpoint/2010/main" val="312491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415537" y="337582"/>
            <a:ext cx="7348487"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N.R. &amp; Trade</a:t>
            </a:r>
          </a:p>
        </p:txBody>
      </p:sp>
      <p:sp>
        <p:nvSpPr>
          <p:cNvPr id="8" name="TextBox 7"/>
          <p:cNvSpPr txBox="1"/>
          <p:nvPr/>
        </p:nvSpPr>
        <p:spPr>
          <a:xfrm>
            <a:off x="576775" y="1862788"/>
            <a:ext cx="11226018"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Sells oil and natural gas, fish, agricultural products, &amp; timber to other countries</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Hydroelectricity is used in Canada and also sold to the US.</a:t>
            </a:r>
          </a:p>
          <a:p>
            <a:pPr marL="285750"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5% of the land in Canada is arable (actually a large amount because there is so much land).</a:t>
            </a:r>
          </a:p>
          <a:p>
            <a:pPr marL="742950" lvl="1" indent="-285750">
              <a:buFont typeface="Arial" panose="020B0604020202020204" pitchFamily="34" charset="0"/>
              <a:buChar char="•"/>
            </a:pPr>
            <a:r>
              <a:rPr lang="en-US" sz="3200" dirty="0" smtClean="0">
                <a:latin typeface="KBScaredStraight" panose="02000603000000000000" pitchFamily="2" charset="0"/>
                <a:ea typeface="KBScaredStraight" panose="02000603000000000000" pitchFamily="2" charset="0"/>
              </a:rPr>
              <a:t>Rich soil produces valuable crops that are consumed in Canada and traded to other countries.</a:t>
            </a:r>
          </a:p>
        </p:txBody>
      </p:sp>
    </p:spTree>
    <p:extLst>
      <p:ext uri="{BB962C8B-B14F-4D97-AF65-F5344CB8AC3E}">
        <p14:creationId xmlns:p14="http://schemas.microsoft.com/office/powerpoint/2010/main" val="282400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098"/>
            <a:ext cx="12179487" cy="6035040"/>
          </a:xfrm>
          <a:prstGeom prst="rect">
            <a:avLst/>
          </a:prstGeom>
        </p:spPr>
      </p:pic>
      <p:sp>
        <p:nvSpPr>
          <p:cNvPr id="6" name="Rectangle 5"/>
          <p:cNvSpPr/>
          <p:nvPr/>
        </p:nvSpPr>
        <p:spPr>
          <a:xfrm>
            <a:off x="3364477" y="2028616"/>
            <a:ext cx="5450531" cy="2800767"/>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Physical</a:t>
            </a:r>
          </a:p>
          <a:p>
            <a:pPr algn="ctr"/>
            <a:r>
              <a:rPr lang="en-US" sz="8800" b="1" cap="none" spc="0"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Features</a:t>
            </a:r>
            <a:endParaRPr lang="en-US" sz="8800" b="1" cap="none" spc="0" dirty="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325691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503" y="0"/>
            <a:ext cx="10354994" cy="6858000"/>
          </a:xfrm>
        </p:spPr>
      </p:pic>
    </p:spTree>
    <p:extLst>
      <p:ext uri="{BB962C8B-B14F-4D97-AF65-F5344CB8AC3E}">
        <p14:creationId xmlns:p14="http://schemas.microsoft.com/office/powerpoint/2010/main" val="584178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27000">
                  <a:srgbClr val="931A1D"/>
                </a:glow>
              </a:effectLst>
            </a:endParaRPr>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65574" y="337582"/>
            <a:ext cx="9448420"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697273"/>
                </a:solidFill>
                <a:effectLst>
                  <a:glow rad="101600">
                    <a:srgbClr val="931A1D"/>
                  </a:glow>
                  <a:outerShdw blurRad="50800" dist="38100" dir="2700000" algn="tl" rotWithShape="0">
                    <a:prstClr val="black">
                      <a:alpha val="40000"/>
                    </a:prstClr>
                  </a:outerShdw>
                </a:effectLst>
                <a:latin typeface="KG Second Chances Solid" panose="02000000000000000000" pitchFamily="2" charset="0"/>
              </a:rPr>
              <a:t>Pack Your Bags</a:t>
            </a:r>
          </a:p>
        </p:txBody>
      </p:sp>
      <p:sp>
        <p:nvSpPr>
          <p:cNvPr id="8" name="TextBox 7"/>
          <p:cNvSpPr txBox="1"/>
          <p:nvPr/>
        </p:nvSpPr>
        <p:spPr>
          <a:xfrm>
            <a:off x="576775" y="1862788"/>
            <a:ext cx="11226018"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Inside of the suitcase, draw FIVE things that you are going to take with you on our class trip to Canada. </a:t>
            </a:r>
          </a:p>
          <a:p>
            <a:pPr marL="1200150" lvl="2"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Think about the location, climate, physical features, and natural resources of the country. Look in your notebook for clues about what you might need on your trip. </a:t>
            </a:r>
          </a:p>
          <a:p>
            <a:pPr marL="1200150" lvl="2" indent="-28575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Next, include a brief description of why you chose to bring that particular item.  </a:t>
            </a:r>
          </a:p>
          <a:p>
            <a:pPr marL="285750"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Color your suitcase—be creative! </a:t>
            </a:r>
            <a:r>
              <a:rPr lang="en-US" sz="2400" dirty="0" smtClean="0">
                <a:latin typeface="KBScaredStraight" panose="02000603000000000000" pitchFamily="2" charset="0"/>
                <a:ea typeface="KBScaredStraight" panose="02000603000000000000" pitchFamily="2" charset="0"/>
                <a:sym typeface="Wingdings" panose="05000000000000000000" pitchFamily="2" charset="2"/>
              </a:rPr>
              <a:t></a:t>
            </a:r>
            <a:r>
              <a:rPr lang="en-US" sz="2400" dirty="0" smtClean="0">
                <a:latin typeface="KBScaredStraight" panose="02000603000000000000" pitchFamily="2" charset="0"/>
                <a:ea typeface="KBScaredStraight" panose="02000603000000000000" pitchFamily="2" charset="0"/>
              </a:rPr>
              <a:t> </a:t>
            </a:r>
          </a:p>
          <a:p>
            <a:pPr marL="285750" indent="-285750">
              <a:buFont typeface="Arial" panose="020B0604020202020204" pitchFamily="34" charset="0"/>
              <a:buChar char="•"/>
            </a:pPr>
            <a:endParaRPr lang="en-US" sz="2400" dirty="0" smtClean="0">
              <a:latin typeface="KBScaredStraight" panose="02000603000000000000" pitchFamily="2" charset="0"/>
              <a:ea typeface="KBScaredStraight" panose="02000603000000000000" pitchFamily="2" charset="0"/>
            </a:endParaRPr>
          </a:p>
          <a:p>
            <a:pPr marL="1200150" lvl="2" indent="-285750">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rPr>
              <a:t>Example: I’m bringing a snowboard so that I can go down the Rocky Mountains!</a:t>
            </a:r>
          </a:p>
        </p:txBody>
      </p:sp>
      <p:pic>
        <p:nvPicPr>
          <p:cNvPr id="7" name="Picture 2" descr="http://www.best-of-web.com/_images/081112-130400-857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24" y="5501278"/>
            <a:ext cx="9525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365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UITCA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602" y="15875"/>
            <a:ext cx="10311619"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281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3623556"/>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give my students the following handout at the beginning of our Canada unit. I tell them to keep it handy in their Interactive Notebook, and whenever we discuss any words that begin with certain letters, they are to write them down. The first person to complete the chart wins a prize. *The words have to be things that we’ve discussed in class, not things that they already know, so they must always pay attention!</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1640424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302" y="0"/>
            <a:ext cx="10494498" cy="6858000"/>
          </a:xfrm>
        </p:spPr>
      </p:pic>
    </p:spTree>
    <p:extLst>
      <p:ext uri="{BB962C8B-B14F-4D97-AF65-F5344CB8AC3E}">
        <p14:creationId xmlns:p14="http://schemas.microsoft.com/office/powerpoint/2010/main" val="7621357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26480" cy="6858000"/>
          </a:xfrm>
          <a:ln>
            <a:solidFill>
              <a:schemeClr val="tx1"/>
            </a:solidFill>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0"/>
            <a:ext cx="6126480" cy="6858000"/>
          </a:xfrm>
          <a:prstGeom prst="rect">
            <a:avLst/>
          </a:prstGeom>
          <a:ln>
            <a:solidFill>
              <a:schemeClr val="tx1"/>
            </a:solidFill>
          </a:ln>
        </p:spPr>
      </p:pic>
    </p:spTree>
    <p:extLst>
      <p:ext uri="{BB962C8B-B14F-4D97-AF65-F5344CB8AC3E}">
        <p14:creationId xmlns:p14="http://schemas.microsoft.com/office/powerpoint/2010/main" val="21320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6126480" cy="6858000"/>
          </a:xfrm>
          <a:ln>
            <a:solidFill>
              <a:schemeClr val="tx1"/>
            </a:solidFill>
          </a:ln>
        </p:spPr>
      </p:pic>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5520" y="0"/>
            <a:ext cx="6126480" cy="6858000"/>
          </a:xfrm>
          <a:prstGeom prst="rect">
            <a:avLst/>
          </a:prstGeom>
          <a:ln>
            <a:solidFill>
              <a:schemeClr val="tx1"/>
            </a:solidFill>
          </a:ln>
        </p:spPr>
      </p:pic>
    </p:spTree>
    <p:extLst>
      <p:ext uri="{BB962C8B-B14F-4D97-AF65-F5344CB8AC3E}">
        <p14:creationId xmlns:p14="http://schemas.microsoft.com/office/powerpoint/2010/main" val="4003073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99961" y="-1355567"/>
            <a:ext cx="6912340" cy="9595339"/>
          </a:xfrm>
        </p:spPr>
      </p:pic>
    </p:spTree>
    <p:extLst>
      <p:ext uri="{BB962C8B-B14F-4D97-AF65-F5344CB8AC3E}">
        <p14:creationId xmlns:p14="http://schemas.microsoft.com/office/powerpoint/2010/main" val="434802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7005508"/>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For more social studies materials, please visit my store: </a:t>
            </a:r>
            <a:r>
              <a:rPr lang="en-US" sz="24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4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smtClean="0">
                <a:latin typeface="KBScaredStraight" panose="02000603000000000000" pitchFamily="2" charset="0"/>
                <a:ea typeface="KBScaredStraight" panose="02000603000000000000" pitchFamily="2" charset="0"/>
                <a:cs typeface="Arial" panose="020B0604020202020204" pitchFamily="34" charset="0"/>
              </a:rPr>
              <a:t>I teach 6</a:t>
            </a:r>
            <a:r>
              <a:rPr lang="en-US" sz="2400" baseline="30000" dirty="0" smtClean="0">
                <a:latin typeface="KBScaredStraight" panose="02000603000000000000" pitchFamily="2" charset="0"/>
                <a:ea typeface="KBScaredStraight" panose="02000603000000000000" pitchFamily="2" charset="0"/>
                <a:cs typeface="Arial" panose="020B0604020202020204" pitchFamily="34" charset="0"/>
              </a:rPr>
              <a:t>th</a:t>
            </a:r>
            <a:r>
              <a:rPr lang="en-US" sz="2400" dirty="0" smtClean="0">
                <a:latin typeface="KBScaredStraight" panose="02000603000000000000" pitchFamily="2" charset="0"/>
                <a:ea typeface="KBScaredStraight" panose="02000603000000000000" pitchFamily="2" charset="0"/>
                <a:cs typeface="Arial" panose="020B0604020202020204" pitchFamily="34" charset="0"/>
              </a:rPr>
              <a:t> grade Language Arts and Social Studies in Georgia, so my products are aligned with Common Core (LA) and Georgia Performance Standards (SS).</a:t>
            </a:r>
            <a:endParaRPr lang="en-US" sz="16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44458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90365" y="337582"/>
            <a:ext cx="7398757"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Great Lakes</a:t>
            </a:r>
          </a:p>
        </p:txBody>
      </p:sp>
      <p:sp>
        <p:nvSpPr>
          <p:cNvPr id="8" name="TextBox 7"/>
          <p:cNvSpPr txBox="1"/>
          <p:nvPr/>
        </p:nvSpPr>
        <p:spPr>
          <a:xfrm>
            <a:off x="576775" y="1862788"/>
            <a:ext cx="11226018" cy="433041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5 large freshwater lakes in central North America</a:t>
            </a:r>
          </a:p>
          <a:p>
            <a:pPr marL="742950" lvl="1" indent="-285750">
              <a:lnSpc>
                <a:spcPct val="90000"/>
              </a:lnSpc>
              <a:buFont typeface="Arial" panose="020B0604020202020204" pitchFamily="34" charset="0"/>
              <a:buChar char="•"/>
            </a:pPr>
            <a:r>
              <a:rPr lang="en-US" sz="3400" b="1" dirty="0" smtClean="0">
                <a:latin typeface="KBScaredStraight" panose="02000603000000000000" pitchFamily="2" charset="0"/>
                <a:ea typeface="KBScaredStraight" panose="02000603000000000000" pitchFamily="2" charset="0"/>
              </a:rPr>
              <a:t>HOMES</a:t>
            </a:r>
            <a:r>
              <a:rPr lang="en-US" sz="3400" dirty="0" smtClean="0">
                <a:latin typeface="KBScaredStraight" panose="02000603000000000000" pitchFamily="2" charset="0"/>
                <a:ea typeface="KBScaredStraight" panose="02000603000000000000" pitchFamily="2" charset="0"/>
              </a:rPr>
              <a:t> (Huron, Ontario, Michigan, Erie, Superior)</a:t>
            </a:r>
          </a:p>
          <a:p>
            <a:pPr marL="742950" lvl="1" indent="-285750">
              <a:lnSpc>
                <a:spcPct val="90000"/>
              </a:lnSpc>
              <a:buFont typeface="Arial" panose="020B0604020202020204" pitchFamily="34" charset="0"/>
              <a:buChar char="•"/>
            </a:pPr>
            <a:endParaRPr lang="en-US" sz="3400" dirty="0" smtClean="0">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Serve as the “industrial heartland” of the continent because of all of the factories</a:t>
            </a:r>
          </a:p>
          <a:p>
            <a:pPr marL="457200" indent="-457200">
              <a:lnSpc>
                <a:spcPct val="90000"/>
              </a:lnSpc>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One of the world’s busiest shipping areas</a:t>
            </a:r>
          </a:p>
          <a:p>
            <a:pPr marL="742950" lvl="1" indent="-285750">
              <a:lnSpc>
                <a:spcPct val="90000"/>
              </a:lnSpc>
              <a:buFont typeface="Arial" panose="020B0604020202020204" pitchFamily="34" charset="0"/>
              <a:buChar char="•"/>
            </a:pPr>
            <a:r>
              <a:rPr lang="en-US" sz="3400" dirty="0" smtClean="0">
                <a:latin typeface="KBScaredStraight" panose="02000603000000000000" pitchFamily="2" charset="0"/>
                <a:ea typeface="KBScaredStraight" panose="02000603000000000000" pitchFamily="2" charset="0"/>
              </a:rPr>
              <a:t>Most of Canada’s population lives in this region</a:t>
            </a:r>
          </a:p>
        </p:txBody>
      </p:sp>
    </p:spTree>
    <p:extLst>
      <p:ext uri="{BB962C8B-B14F-4D97-AF65-F5344CB8AC3E}">
        <p14:creationId xmlns:p14="http://schemas.microsoft.com/office/powerpoint/2010/main" val="339394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Great-Lakes-Screensaver_1.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916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3" descr="great_lakes_watershed.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31852" y="0"/>
            <a:ext cx="922655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637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0166" y="309489"/>
            <a:ext cx="11352628" cy="6274191"/>
          </a:xfrm>
          <a:prstGeom prst="rect">
            <a:avLst/>
          </a:prstGeom>
          <a:solidFill>
            <a:schemeClr val="bg1">
              <a:alpha val="90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6565" y="337582"/>
            <a:ext cx="11086368" cy="1446550"/>
          </a:xfrm>
          <a:prstGeom prst="rect">
            <a:avLst/>
          </a:prstGeom>
          <a:noFill/>
        </p:spPr>
        <p:txBody>
          <a:bodyPr wrap="none" lIns="91440" tIns="45720" rIns="91440" bIns="45720">
            <a:spAutoFit/>
          </a:bodyPr>
          <a:lstStyle/>
          <a:p>
            <a:pPr algn="ctr"/>
            <a:r>
              <a:rPr lang="en-US" sz="8800" b="1" dirty="0" smtClean="0">
                <a:ln w="28575">
                  <a:solidFill>
                    <a:schemeClr val="tx1"/>
                  </a:solidFill>
                  <a:prstDash val="solid"/>
                </a:ln>
                <a:solidFill>
                  <a:srgbClr val="931A1D"/>
                </a:solidFill>
                <a:effectLst>
                  <a:glow rad="101600">
                    <a:srgbClr val="A5DEF1"/>
                  </a:glow>
                  <a:outerShdw blurRad="50800" dist="38100" dir="2700000" algn="tl" rotWithShape="0">
                    <a:prstClr val="black">
                      <a:alpha val="40000"/>
                    </a:prstClr>
                  </a:outerShdw>
                </a:effectLst>
                <a:latin typeface="KG Second Chances Solid" panose="02000000000000000000" pitchFamily="2" charset="0"/>
              </a:rPr>
              <a:t>St Lawrence River</a:t>
            </a:r>
          </a:p>
        </p:txBody>
      </p:sp>
      <p:sp>
        <p:nvSpPr>
          <p:cNvPr id="8" name="TextBox 7"/>
          <p:cNvSpPr txBox="1"/>
          <p:nvPr/>
        </p:nvSpPr>
        <p:spPr>
          <a:xfrm>
            <a:off x="576775" y="1862788"/>
            <a:ext cx="11226018" cy="3785652"/>
          </a:xfrm>
          <a:prstGeom prst="rect">
            <a:avLst/>
          </a:prstGeom>
          <a:noFill/>
        </p:spPr>
        <p:txBody>
          <a:bodyPr wrap="square" rtlCol="0">
            <a:spAutoFit/>
          </a:bodyPr>
          <a:lstStyle/>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Major source of overseas and US/Canada shipping &amp; trade</a:t>
            </a:r>
          </a:p>
          <a:p>
            <a:pPr marL="742950" lvl="1"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Shortcut that connects the Great Lakes to the Atlantic Ocean</a:t>
            </a:r>
          </a:p>
          <a:p>
            <a:pPr marL="742950" lvl="1" indent="-285750">
              <a:buFont typeface="Arial" panose="020B0604020202020204" pitchFamily="34" charset="0"/>
              <a:buChar char="•"/>
            </a:pPr>
            <a:endParaRPr lang="en-US" sz="4000" dirty="0" smtClean="0">
              <a:latin typeface="KBScaredStraight" panose="02000603000000000000" pitchFamily="2" charset="0"/>
              <a:ea typeface="KBScaredStraight" panose="02000603000000000000" pitchFamily="2" charset="0"/>
            </a:endParaRPr>
          </a:p>
          <a:p>
            <a:pPr marL="285750" indent="-285750">
              <a:buFont typeface="Arial" panose="020B0604020202020204" pitchFamily="34" charset="0"/>
              <a:buChar char="•"/>
            </a:pPr>
            <a:r>
              <a:rPr lang="en-US" sz="4000" dirty="0" smtClean="0">
                <a:latin typeface="KBScaredStraight" panose="02000603000000000000" pitchFamily="2" charset="0"/>
                <a:ea typeface="KBScaredStraight" panose="02000603000000000000" pitchFamily="2" charset="0"/>
              </a:rPr>
              <a:t>Huge producer of hydroelectricity</a:t>
            </a:r>
          </a:p>
        </p:txBody>
      </p:sp>
    </p:spTree>
    <p:extLst>
      <p:ext uri="{BB962C8B-B14F-4D97-AF65-F5344CB8AC3E}">
        <p14:creationId xmlns:p14="http://schemas.microsoft.com/office/powerpoint/2010/main" val="216786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endParaRPr lang="en-US"/>
          </a:p>
        </p:txBody>
      </p:sp>
      <p:pic>
        <p:nvPicPr>
          <p:cNvPr id="5" name="Content Placeholder 3" descr="stlawrenceriv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524000" y="0"/>
            <a:ext cx="9144000" cy="6858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447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1278</Words>
  <Application>Microsoft Office PowerPoint</Application>
  <PresentationFormat>Widescreen</PresentationFormat>
  <Paragraphs>137</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Bland, Megan</cp:lastModifiedBy>
  <cp:revision>17</cp:revision>
  <dcterms:created xsi:type="dcterms:W3CDTF">2013-08-24T22:20:40Z</dcterms:created>
  <dcterms:modified xsi:type="dcterms:W3CDTF">2015-03-06T23:19:02Z</dcterms:modified>
</cp:coreProperties>
</file>