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2"/>
  </p:notesMasterIdLst>
  <p:sldIdLst>
    <p:sldId id="400" r:id="rId2"/>
    <p:sldId id="258" r:id="rId3"/>
    <p:sldId id="836" r:id="rId4"/>
    <p:sldId id="837" r:id="rId5"/>
    <p:sldId id="259" r:id="rId6"/>
    <p:sldId id="663" r:id="rId7"/>
    <p:sldId id="838" r:id="rId8"/>
    <p:sldId id="823" r:id="rId9"/>
    <p:sldId id="789" r:id="rId10"/>
    <p:sldId id="825" r:id="rId11"/>
    <p:sldId id="670" r:id="rId12"/>
    <p:sldId id="824" r:id="rId13"/>
    <p:sldId id="826" r:id="rId14"/>
    <p:sldId id="831" r:id="rId15"/>
    <p:sldId id="827" r:id="rId16"/>
    <p:sldId id="828" r:id="rId17"/>
    <p:sldId id="829" r:id="rId18"/>
    <p:sldId id="839" r:id="rId19"/>
    <p:sldId id="830" r:id="rId20"/>
    <p:sldId id="835" r:id="rId21"/>
    <p:sldId id="818" r:id="rId22"/>
    <p:sldId id="842" r:id="rId23"/>
    <p:sldId id="872" r:id="rId24"/>
    <p:sldId id="873" r:id="rId25"/>
    <p:sldId id="879" r:id="rId26"/>
    <p:sldId id="880" r:id="rId27"/>
    <p:sldId id="877" r:id="rId28"/>
    <p:sldId id="878" r:id="rId29"/>
    <p:sldId id="876" r:id="rId30"/>
    <p:sldId id="832" r:id="rId31"/>
    <p:sldId id="844" r:id="rId32"/>
    <p:sldId id="846" r:id="rId33"/>
    <p:sldId id="845" r:id="rId34"/>
    <p:sldId id="847" r:id="rId35"/>
    <p:sldId id="848" r:id="rId36"/>
    <p:sldId id="849" r:id="rId37"/>
    <p:sldId id="850" r:id="rId38"/>
    <p:sldId id="851" r:id="rId39"/>
    <p:sldId id="852" r:id="rId40"/>
    <p:sldId id="853" r:id="rId41"/>
    <p:sldId id="854" r:id="rId42"/>
    <p:sldId id="855" r:id="rId43"/>
    <p:sldId id="856" r:id="rId44"/>
    <p:sldId id="857" r:id="rId45"/>
    <p:sldId id="858" r:id="rId46"/>
    <p:sldId id="859" r:id="rId47"/>
    <p:sldId id="860" r:id="rId48"/>
    <p:sldId id="863" r:id="rId49"/>
    <p:sldId id="864" r:id="rId50"/>
    <p:sldId id="861" r:id="rId51"/>
    <p:sldId id="862" r:id="rId52"/>
    <p:sldId id="865" r:id="rId53"/>
    <p:sldId id="866" r:id="rId54"/>
    <p:sldId id="871" r:id="rId55"/>
    <p:sldId id="869" r:id="rId56"/>
    <p:sldId id="870" r:id="rId57"/>
    <p:sldId id="840" r:id="rId58"/>
    <p:sldId id="841" r:id="rId59"/>
    <p:sldId id="601" r:id="rId60"/>
    <p:sldId id="602" r:id="rId6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EDED"/>
    <a:srgbClr val="0F6295"/>
    <a:srgbClr val="01B488"/>
    <a:srgbClr val="B6D8C0"/>
    <a:srgbClr val="C7CB7E"/>
    <a:srgbClr val="8FC7C4"/>
    <a:srgbClr val="349DA0"/>
    <a:srgbClr val="E8CB43"/>
    <a:srgbClr val="DA4644"/>
    <a:srgbClr val="B6DE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930" autoAdjust="0"/>
    <p:restoredTop sz="94075" autoAdjust="0"/>
  </p:normalViewPr>
  <p:slideViewPr>
    <p:cSldViewPr snapToGrid="0">
      <p:cViewPr varScale="1">
        <p:scale>
          <a:sx n="71" d="100"/>
          <a:sy n="71" d="100"/>
        </p:scale>
        <p:origin x="45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F62409D-2890-42F3-89CC-718630110551}" type="datetimeFigureOut">
              <a:rPr lang="en-US" smtClean="0"/>
              <a:t>8/31/2016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F2A5C77-244B-40E9-94D6-592AFCAA5AE9}" type="slidenum">
              <a:rPr lang="en-US" smtClean="0"/>
              <a:t>‹#›</a:t>
            </a:fld>
            <a:endParaRPr lang="en-US"/>
          </a:p>
        </p:txBody>
      </p:sp>
    </p:spTree>
    <p:extLst>
      <p:ext uri="{BB962C8B-B14F-4D97-AF65-F5344CB8AC3E}">
        <p14:creationId xmlns:p14="http://schemas.microsoft.com/office/powerpoint/2010/main" val="17096557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2A5C77-244B-40E9-94D6-592AFCAA5AE9}" type="slidenum">
              <a:rPr lang="en-US" smtClean="0"/>
              <a:t>29</a:t>
            </a:fld>
            <a:endParaRPr lang="en-US"/>
          </a:p>
        </p:txBody>
      </p:sp>
    </p:spTree>
    <p:extLst>
      <p:ext uri="{BB962C8B-B14F-4D97-AF65-F5344CB8AC3E}">
        <p14:creationId xmlns:p14="http://schemas.microsoft.com/office/powerpoint/2010/main" val="13860445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669B592-18EA-4809-B035-D4E47DD84993}" type="datetimeFigureOut">
              <a:rPr lang="en-US" smtClean="0"/>
              <a:t>8/31/2016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77E066-6415-41E8-965E-A019C8245B91}" type="slidenum">
              <a:rPr lang="en-US" smtClean="0"/>
              <a:t>‹#›</a:t>
            </a:fld>
            <a:endParaRPr lang="en-US"/>
          </a:p>
        </p:txBody>
      </p:sp>
    </p:spTree>
    <p:extLst>
      <p:ext uri="{BB962C8B-B14F-4D97-AF65-F5344CB8AC3E}">
        <p14:creationId xmlns:p14="http://schemas.microsoft.com/office/powerpoint/2010/main" val="2045084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669B592-18EA-4809-B035-D4E47DD84993}" type="datetimeFigureOut">
              <a:rPr lang="en-US" smtClean="0"/>
              <a:t>8/31/2016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77E066-6415-41E8-965E-A019C8245B91}" type="slidenum">
              <a:rPr lang="en-US" smtClean="0"/>
              <a:t>‹#›</a:t>
            </a:fld>
            <a:endParaRPr lang="en-US"/>
          </a:p>
        </p:txBody>
      </p:sp>
    </p:spTree>
    <p:extLst>
      <p:ext uri="{BB962C8B-B14F-4D97-AF65-F5344CB8AC3E}">
        <p14:creationId xmlns:p14="http://schemas.microsoft.com/office/powerpoint/2010/main" val="20082796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669B592-18EA-4809-B035-D4E47DD84993}" type="datetimeFigureOut">
              <a:rPr lang="en-US" smtClean="0"/>
              <a:t>8/31/2016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77E066-6415-41E8-965E-A019C8245B91}" type="slidenum">
              <a:rPr lang="en-US" smtClean="0"/>
              <a:t>‹#›</a:t>
            </a:fld>
            <a:endParaRPr lang="en-US"/>
          </a:p>
        </p:txBody>
      </p:sp>
    </p:spTree>
    <p:extLst>
      <p:ext uri="{BB962C8B-B14F-4D97-AF65-F5344CB8AC3E}">
        <p14:creationId xmlns:p14="http://schemas.microsoft.com/office/powerpoint/2010/main" val="18421033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669B592-18EA-4809-B035-D4E47DD84993}" type="datetimeFigureOut">
              <a:rPr lang="en-US" smtClean="0"/>
              <a:t>8/31/2016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77E066-6415-41E8-965E-A019C8245B91}" type="slidenum">
              <a:rPr lang="en-US" smtClean="0"/>
              <a:t>‹#›</a:t>
            </a:fld>
            <a:endParaRPr lang="en-US"/>
          </a:p>
        </p:txBody>
      </p:sp>
    </p:spTree>
    <p:extLst>
      <p:ext uri="{BB962C8B-B14F-4D97-AF65-F5344CB8AC3E}">
        <p14:creationId xmlns:p14="http://schemas.microsoft.com/office/powerpoint/2010/main" val="13971033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669B592-18EA-4809-B035-D4E47DD84993}" type="datetimeFigureOut">
              <a:rPr lang="en-US" smtClean="0"/>
              <a:t>8/31/2016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77E066-6415-41E8-965E-A019C8245B91}" type="slidenum">
              <a:rPr lang="en-US" smtClean="0"/>
              <a:t>‹#›</a:t>
            </a:fld>
            <a:endParaRPr lang="en-US"/>
          </a:p>
        </p:txBody>
      </p:sp>
    </p:spTree>
    <p:extLst>
      <p:ext uri="{BB962C8B-B14F-4D97-AF65-F5344CB8AC3E}">
        <p14:creationId xmlns:p14="http://schemas.microsoft.com/office/powerpoint/2010/main" val="21698416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669B592-18EA-4809-B035-D4E47DD84993}" type="datetimeFigureOut">
              <a:rPr lang="en-US" smtClean="0"/>
              <a:t>8/31/2016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77E066-6415-41E8-965E-A019C8245B91}" type="slidenum">
              <a:rPr lang="en-US" smtClean="0"/>
              <a:t>‹#›</a:t>
            </a:fld>
            <a:endParaRPr lang="en-US"/>
          </a:p>
        </p:txBody>
      </p:sp>
    </p:spTree>
    <p:extLst>
      <p:ext uri="{BB962C8B-B14F-4D97-AF65-F5344CB8AC3E}">
        <p14:creationId xmlns:p14="http://schemas.microsoft.com/office/powerpoint/2010/main" val="30766780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669B592-18EA-4809-B035-D4E47DD84993}" type="datetimeFigureOut">
              <a:rPr lang="en-US" smtClean="0"/>
              <a:t>8/31/2016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A77E066-6415-41E8-965E-A019C8245B91}" type="slidenum">
              <a:rPr lang="en-US" smtClean="0"/>
              <a:t>‹#›</a:t>
            </a:fld>
            <a:endParaRPr lang="en-US"/>
          </a:p>
        </p:txBody>
      </p:sp>
    </p:spTree>
    <p:extLst>
      <p:ext uri="{BB962C8B-B14F-4D97-AF65-F5344CB8AC3E}">
        <p14:creationId xmlns:p14="http://schemas.microsoft.com/office/powerpoint/2010/main" val="20963721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669B592-18EA-4809-B035-D4E47DD84993}" type="datetimeFigureOut">
              <a:rPr lang="en-US" smtClean="0"/>
              <a:t>8/31/2016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A77E066-6415-41E8-965E-A019C8245B91}" type="slidenum">
              <a:rPr lang="en-US" smtClean="0"/>
              <a:t>‹#›</a:t>
            </a:fld>
            <a:endParaRPr lang="en-US"/>
          </a:p>
        </p:txBody>
      </p:sp>
    </p:spTree>
    <p:extLst>
      <p:ext uri="{BB962C8B-B14F-4D97-AF65-F5344CB8AC3E}">
        <p14:creationId xmlns:p14="http://schemas.microsoft.com/office/powerpoint/2010/main" val="28431778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69B592-18EA-4809-B035-D4E47DD84993}" type="datetimeFigureOut">
              <a:rPr lang="en-US" smtClean="0"/>
              <a:t>8/31/2016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A77E066-6415-41E8-965E-A019C8245B91}" type="slidenum">
              <a:rPr lang="en-US" smtClean="0"/>
              <a:t>‹#›</a:t>
            </a:fld>
            <a:endParaRPr lang="en-US"/>
          </a:p>
        </p:txBody>
      </p:sp>
    </p:spTree>
    <p:extLst>
      <p:ext uri="{BB962C8B-B14F-4D97-AF65-F5344CB8AC3E}">
        <p14:creationId xmlns:p14="http://schemas.microsoft.com/office/powerpoint/2010/main" val="34757531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669B592-18EA-4809-B035-D4E47DD84993}" type="datetimeFigureOut">
              <a:rPr lang="en-US" smtClean="0"/>
              <a:t>8/31/2016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77E066-6415-41E8-965E-A019C8245B91}" type="slidenum">
              <a:rPr lang="en-US" smtClean="0"/>
              <a:t>‹#›</a:t>
            </a:fld>
            <a:endParaRPr lang="en-US"/>
          </a:p>
        </p:txBody>
      </p:sp>
    </p:spTree>
    <p:extLst>
      <p:ext uri="{BB962C8B-B14F-4D97-AF65-F5344CB8AC3E}">
        <p14:creationId xmlns:p14="http://schemas.microsoft.com/office/powerpoint/2010/main" val="35800492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669B592-18EA-4809-B035-D4E47DD84993}" type="datetimeFigureOut">
              <a:rPr lang="en-US" smtClean="0"/>
              <a:t>8/31/2016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77E066-6415-41E8-965E-A019C8245B91}" type="slidenum">
              <a:rPr lang="en-US" smtClean="0"/>
              <a:t>‹#›</a:t>
            </a:fld>
            <a:endParaRPr lang="en-US"/>
          </a:p>
        </p:txBody>
      </p:sp>
    </p:spTree>
    <p:extLst>
      <p:ext uri="{BB962C8B-B14F-4D97-AF65-F5344CB8AC3E}">
        <p14:creationId xmlns:p14="http://schemas.microsoft.com/office/powerpoint/2010/main" val="27953176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69B592-18EA-4809-B035-D4E47DD84993}" type="datetimeFigureOut">
              <a:rPr lang="en-US" smtClean="0"/>
              <a:t>8/31/2016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77E066-6415-41E8-965E-A019C8245B91}" type="slidenum">
              <a:rPr lang="en-US" smtClean="0"/>
              <a:t>‹#›</a:t>
            </a:fld>
            <a:endParaRPr lang="en-US"/>
          </a:p>
        </p:txBody>
      </p:sp>
    </p:spTree>
    <p:extLst>
      <p:ext uri="{BB962C8B-B14F-4D97-AF65-F5344CB8AC3E}">
        <p14:creationId xmlns:p14="http://schemas.microsoft.com/office/powerpoint/2010/main" val="27591330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 Id="rId5" Type="http://schemas.openxmlformats.org/officeDocument/2006/relationships/image" Target="../media/image7.jp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hyperlink" Target="http://www.teacherspayteachers.com/Store/Brain-Wrinkles" TargetMode="External"/><Relationship Id="rId2" Type="http://schemas.openxmlformats.org/officeDocument/2006/relationships/image" Target="../media/image12.jpg"/><Relationship Id="rId1" Type="http://schemas.openxmlformats.org/officeDocument/2006/relationships/slideLayout" Target="../slideLayouts/slideLayout1.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hyperlink" Target="http://www.teacherspayteachers.com/Store/Brain-Wrinkles" TargetMode="External"/><Relationship Id="rId7" Type="http://schemas.openxmlformats.org/officeDocument/2006/relationships/hyperlink" Target="http://www.teacherspayteachers.com/Store/Redpepper" TargetMode="External"/><Relationship Id="rId12" Type="http://schemas.openxmlformats.org/officeDocument/2006/relationships/image" Target="../media/image19.png"/><Relationship Id="rId2" Type="http://schemas.openxmlformats.org/officeDocument/2006/relationships/image" Target="../media/image12.jpg"/><Relationship Id="rId1" Type="http://schemas.openxmlformats.org/officeDocument/2006/relationships/slideLayout" Target="../slideLayouts/slideLayout1.xml"/><Relationship Id="rId6" Type="http://schemas.openxmlformats.org/officeDocument/2006/relationships/image" Target="../media/image16.png"/><Relationship Id="rId11" Type="http://schemas.openxmlformats.org/officeDocument/2006/relationships/hyperlink" Target="http://www.teacherspayteachers.com/Store/Kimberly-Geswein-Fonts" TargetMode="External"/><Relationship Id="rId5" Type="http://schemas.openxmlformats.org/officeDocument/2006/relationships/hyperlink" Target="http://jwillustrations.com/" TargetMode="External"/><Relationship Id="rId10" Type="http://schemas.openxmlformats.org/officeDocument/2006/relationships/image" Target="../media/image18.png"/><Relationship Id="rId4" Type="http://schemas.openxmlformats.org/officeDocument/2006/relationships/image" Target="../media/image13.JPG"/><Relationship Id="rId9" Type="http://schemas.openxmlformats.org/officeDocument/2006/relationships/hyperlink" Target="http://www.teacherspayteachers.com/Store/Khrys-Bosland"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6858000"/>
          </a:xfrm>
          <a:prstGeom prst="rect">
            <a:avLst/>
          </a:prstGeom>
          <a:blipFill dpi="0" rotWithShape="1">
            <a:blip r:embed="rId2"/>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390"/>
              </a:solidFill>
            </a:endParaRPr>
          </a:p>
        </p:txBody>
      </p:sp>
      <p:sp>
        <p:nvSpPr>
          <p:cNvPr id="7" name="Oval 6"/>
          <p:cNvSpPr/>
          <p:nvPr/>
        </p:nvSpPr>
        <p:spPr>
          <a:xfrm>
            <a:off x="2251636" y="-411480"/>
            <a:ext cx="7680960" cy="7680960"/>
          </a:xfrm>
          <a:prstGeom prst="ellipse">
            <a:avLst/>
          </a:prstGeom>
          <a:solidFill>
            <a:srgbClr val="01B488"/>
          </a:solidFill>
          <a:ln w="5715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p:cNvSpPr/>
          <p:nvPr/>
        </p:nvSpPr>
        <p:spPr>
          <a:xfrm>
            <a:off x="2438398" y="-228600"/>
            <a:ext cx="7315200" cy="7315200"/>
          </a:xfrm>
          <a:prstGeom prst="ellipse">
            <a:avLst/>
          </a:prstGeom>
          <a:solidFill>
            <a:srgbClr val="0F6295"/>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5" name="Rectangle 4"/>
          <p:cNvSpPr/>
          <p:nvPr/>
        </p:nvSpPr>
        <p:spPr>
          <a:xfrm>
            <a:off x="2479063" y="1201193"/>
            <a:ext cx="7224542" cy="3785652"/>
          </a:xfrm>
          <a:prstGeom prst="rect">
            <a:avLst/>
          </a:prstGeom>
          <a:noFill/>
        </p:spPr>
        <p:txBody>
          <a:bodyPr wrap="none" lIns="91440" tIns="45720" rIns="91440" bIns="45720">
            <a:spAutoFit/>
          </a:bodyPr>
          <a:lstStyle/>
          <a:p>
            <a:pPr algn="ctr"/>
            <a:r>
              <a:rPr lang="en-US" sz="12000" b="1" cap="none" spc="0" dirty="0" smtClean="0">
                <a:ln w="57150">
                  <a:solidFill>
                    <a:sysClr val="windowText" lastClr="000000"/>
                  </a:solidFill>
                  <a:prstDash val="solid"/>
                </a:ln>
                <a:solidFill>
                  <a:schemeClr val="bg1"/>
                </a:solidFill>
                <a:effectLst>
                  <a:glow rad="139700">
                    <a:srgbClr val="01B488"/>
                  </a:glow>
                  <a:outerShdw blurRad="38100" dist="22860" dir="5400000" algn="tl" rotWithShape="0">
                    <a:srgbClr val="000000">
                      <a:alpha val="30000"/>
                    </a:srgbClr>
                  </a:outerShdw>
                </a:effectLst>
                <a:latin typeface="KG Second Chances Solid" panose="02000000000000000000" pitchFamily="2" charset="0"/>
              </a:rPr>
              <a:t>Personal</a:t>
            </a:r>
          </a:p>
          <a:p>
            <a:pPr algn="ctr"/>
            <a:r>
              <a:rPr lang="en-US" sz="12000" b="1" dirty="0" smtClean="0">
                <a:ln w="57150">
                  <a:solidFill>
                    <a:sysClr val="windowText" lastClr="000000"/>
                  </a:solidFill>
                  <a:prstDash val="solid"/>
                </a:ln>
                <a:solidFill>
                  <a:schemeClr val="bg1"/>
                </a:solidFill>
                <a:effectLst>
                  <a:glow rad="139700">
                    <a:srgbClr val="01B488"/>
                  </a:glow>
                  <a:outerShdw blurRad="38100" dist="22860" dir="5400000" algn="tl" rotWithShape="0">
                    <a:srgbClr val="000000">
                      <a:alpha val="30000"/>
                    </a:srgbClr>
                  </a:outerShdw>
                </a:effectLst>
                <a:latin typeface="KG Second Chances Solid" panose="02000000000000000000" pitchFamily="2" charset="0"/>
              </a:rPr>
              <a:t>Finance</a:t>
            </a:r>
            <a:endParaRPr lang="en-US" sz="12000" b="1" cap="none" spc="0" dirty="0">
              <a:ln w="57150">
                <a:solidFill>
                  <a:sysClr val="windowText" lastClr="000000"/>
                </a:solidFill>
                <a:prstDash val="solid"/>
              </a:ln>
              <a:solidFill>
                <a:schemeClr val="bg1"/>
              </a:solidFill>
              <a:effectLst>
                <a:glow rad="139700">
                  <a:srgbClr val="01B488"/>
                </a:glow>
                <a:outerShdw blurRad="38100" dist="22860" dir="5400000" algn="tl" rotWithShape="0">
                  <a:srgbClr val="000000">
                    <a:alpha val="30000"/>
                  </a:srgbClr>
                </a:outerShdw>
              </a:effectLst>
              <a:latin typeface="KG Second Chances Solid" panose="02000000000000000000" pitchFamily="2" charset="0"/>
            </a:endParaRPr>
          </a:p>
        </p:txBody>
      </p:sp>
      <p:sp>
        <p:nvSpPr>
          <p:cNvPr id="8" name="Rectangle 7"/>
          <p:cNvSpPr/>
          <p:nvPr/>
        </p:nvSpPr>
        <p:spPr>
          <a:xfrm>
            <a:off x="-3884" y="0"/>
            <a:ext cx="12192000" cy="6858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6406" y="6624342"/>
            <a:ext cx="2653250" cy="276999"/>
          </a:xfrm>
          <a:prstGeom prst="rect">
            <a:avLst/>
          </a:prstGeom>
          <a:noFill/>
        </p:spPr>
        <p:txBody>
          <a:bodyPr wrap="square" rtlCol="0">
            <a:spAutoFit/>
          </a:bodyPr>
          <a:lstStyle/>
          <a:p>
            <a:r>
              <a:rPr lang="en-US" sz="1200" dirty="0" smtClean="0">
                <a:latin typeface="KBScaredStraight" panose="02000603000000000000" pitchFamily="2" charset="0"/>
                <a:ea typeface="KBScaredStraight" panose="02000603000000000000" pitchFamily="2" charset="0"/>
              </a:rPr>
              <a:t>© 2015 Brain Wrinkles</a:t>
            </a:r>
            <a:endParaRPr lang="en-US" sz="1200" dirty="0">
              <a:latin typeface="KBScaredStraight" panose="02000603000000000000" pitchFamily="2" charset="0"/>
              <a:ea typeface="KBScaredStraight" panose="02000603000000000000" pitchFamily="2" charset="0"/>
            </a:endParaRPr>
          </a:p>
        </p:txBody>
      </p:sp>
      <p:sp>
        <p:nvSpPr>
          <p:cNvPr id="9" name="TextBox 8"/>
          <p:cNvSpPr txBox="1"/>
          <p:nvPr/>
        </p:nvSpPr>
        <p:spPr>
          <a:xfrm>
            <a:off x="749015" y="60200"/>
            <a:ext cx="10686197" cy="646331"/>
          </a:xfrm>
          <a:prstGeom prst="rect">
            <a:avLst/>
          </a:prstGeom>
          <a:noFill/>
        </p:spPr>
        <p:txBody>
          <a:bodyPr wrap="square" rtlCol="0">
            <a:spAutoFit/>
          </a:bodyPr>
          <a:lstStyle/>
          <a:p>
            <a:pPr algn="ctr"/>
            <a:r>
              <a:rPr lang="en-US" sz="3600" dirty="0" smtClean="0">
                <a:latin typeface="KBScaredStraight" panose="02000603000000000000" pitchFamily="2" charset="0"/>
                <a:ea typeface="KBScaredStraight" panose="02000603000000000000" pitchFamily="2" charset="0"/>
              </a:rPr>
              <a:t>SS6E4 &amp; SS7E4</a:t>
            </a:r>
            <a:endParaRPr lang="en-US" sz="3600" dirty="0">
              <a:latin typeface="KBScaredStraight" panose="02000603000000000000" pitchFamily="2" charset="0"/>
              <a:ea typeface="KBScaredStraight" panose="02000603000000000000" pitchFamily="2" charset="0"/>
            </a:endParaRP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68413" y="5161302"/>
            <a:ext cx="1463040" cy="1463040"/>
          </a:xfrm>
          <a:prstGeom prst="rect">
            <a:avLst/>
          </a:prstGeom>
          <a:effectLst>
            <a:outerShdw blurRad="63500" sx="102000" sy="102000" algn="ctr" rotWithShape="0">
              <a:prstClr val="black">
                <a:alpha val="40000"/>
              </a:prstClr>
            </a:outerShdw>
          </a:effectLst>
        </p:spPr>
      </p:pic>
      <p:sp>
        <p:nvSpPr>
          <p:cNvPr id="12" name="TextBox 11"/>
          <p:cNvSpPr txBox="1"/>
          <p:nvPr/>
        </p:nvSpPr>
        <p:spPr>
          <a:xfrm>
            <a:off x="748235" y="5125345"/>
            <a:ext cx="10686197" cy="1754326"/>
          </a:xfrm>
          <a:prstGeom prst="rect">
            <a:avLst/>
          </a:prstGeom>
          <a:noFill/>
        </p:spPr>
        <p:txBody>
          <a:bodyPr wrap="square" rtlCol="0">
            <a:spAutoFit/>
          </a:bodyPr>
          <a:lstStyle/>
          <a:p>
            <a:pPr algn="ctr"/>
            <a:r>
              <a:rPr lang="en-US" sz="5400" dirty="0" smtClean="0">
                <a:ln w="19050">
                  <a:noFill/>
                </a:ln>
                <a:effectLst/>
                <a:latin typeface="KG Eyes Wide Open" panose="02000506000000020004" pitchFamily="2" charset="0"/>
              </a:rPr>
              <a:t>Money Management</a:t>
            </a:r>
          </a:p>
          <a:p>
            <a:pPr algn="ctr"/>
            <a:r>
              <a:rPr lang="en-US" sz="5400" dirty="0" smtClean="0">
                <a:ln w="19050">
                  <a:noFill/>
                </a:ln>
                <a:latin typeface="KG Eyes Wide Open" panose="02000506000000020004" pitchFamily="2" charset="0"/>
              </a:rPr>
              <a:t>Choices</a:t>
            </a:r>
            <a:endParaRPr lang="en-US" sz="5400" dirty="0">
              <a:ln w="19050">
                <a:noFill/>
              </a:ln>
              <a:effectLst/>
              <a:latin typeface="KG Eyes Wide Open" panose="02000506000000020004" pitchFamily="2" charset="0"/>
            </a:endParaRPr>
          </a:p>
        </p:txBody>
      </p:sp>
    </p:spTree>
    <p:extLst>
      <p:ext uri="{BB962C8B-B14F-4D97-AF65-F5344CB8AC3E}">
        <p14:creationId xmlns:p14="http://schemas.microsoft.com/office/powerpoint/2010/main" val="2497350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dpi="0" rotWithShape="1">
            <a:blip r:embed="rId2"/>
            <a:srcRec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769953" y="14514"/>
            <a:ext cx="10668000" cy="6858000"/>
          </a:xfrm>
          <a:prstGeom prst="rect">
            <a:avLst/>
          </a:prstGeom>
          <a:solidFill>
            <a:srgbClr val="0F6295"/>
          </a:solidFill>
          <a:ln w="381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002181" y="43341"/>
            <a:ext cx="10203543" cy="685800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739992" y="36185"/>
            <a:ext cx="4704301" cy="1569660"/>
          </a:xfrm>
          <a:prstGeom prst="rect">
            <a:avLst/>
          </a:prstGeom>
          <a:noFill/>
        </p:spPr>
        <p:txBody>
          <a:bodyPr wrap="none" lIns="91440" tIns="45720" rIns="91440" bIns="45720">
            <a:spAutoFit/>
          </a:bodyPr>
          <a:lstStyle/>
          <a:p>
            <a:pPr algn="ctr"/>
            <a:r>
              <a:rPr lang="en-US" sz="9600" b="1" cap="none" spc="0" dirty="0" smtClean="0">
                <a:ln w="38100">
                  <a:solidFill>
                    <a:sysClr val="windowText" lastClr="000000"/>
                  </a:solidFill>
                  <a:prstDash val="solid"/>
                </a:ln>
                <a:solidFill>
                  <a:srgbClr val="0F6295"/>
                </a:solidFill>
                <a:effectLst>
                  <a:glow rad="101600">
                    <a:srgbClr val="01B488"/>
                  </a:glow>
                  <a:outerShdw blurRad="38100" dist="22860" dir="5400000" algn="tl" rotWithShape="0">
                    <a:srgbClr val="000000">
                      <a:alpha val="30000"/>
                    </a:srgbClr>
                  </a:outerShdw>
                </a:effectLst>
                <a:latin typeface="KG Second Chances Solid" panose="02000000000000000000" pitchFamily="2" charset="0"/>
              </a:rPr>
              <a:t>Money</a:t>
            </a:r>
            <a:endParaRPr lang="en-US" sz="9600" b="1" cap="none" spc="0" dirty="0">
              <a:ln w="38100">
                <a:solidFill>
                  <a:sysClr val="windowText" lastClr="000000"/>
                </a:solidFill>
                <a:prstDash val="solid"/>
              </a:ln>
              <a:solidFill>
                <a:srgbClr val="0F6295"/>
              </a:solidFill>
              <a:effectLst>
                <a:glow rad="101600">
                  <a:srgbClr val="01B488"/>
                </a:glow>
                <a:outerShdw blurRad="38100" dist="22860" dir="5400000" algn="tl" rotWithShape="0">
                  <a:srgbClr val="000000">
                    <a:alpha val="30000"/>
                  </a:srgbClr>
                </a:outerShdw>
              </a:effectLst>
              <a:latin typeface="KG Second Chances Solid" panose="02000000000000000000" pitchFamily="2" charset="0"/>
            </a:endParaRPr>
          </a:p>
        </p:txBody>
      </p:sp>
      <p:sp>
        <p:nvSpPr>
          <p:cNvPr id="6" name="TextBox 5"/>
          <p:cNvSpPr txBox="1"/>
          <p:nvPr/>
        </p:nvSpPr>
        <p:spPr>
          <a:xfrm>
            <a:off x="998296" y="1642030"/>
            <a:ext cx="10207427" cy="3970318"/>
          </a:xfrm>
          <a:prstGeom prst="rect">
            <a:avLst/>
          </a:prstGeom>
          <a:noFill/>
        </p:spPr>
        <p:txBody>
          <a:bodyPr wrap="square" rtlCol="0">
            <a:spAutoFit/>
          </a:bodyPr>
          <a:lstStyle/>
          <a:p>
            <a:pPr marL="571500" indent="-571500">
              <a:buFont typeface="Arial" panose="020B0604020202020204" pitchFamily="34" charset="0"/>
              <a:buChar char="•"/>
            </a:pPr>
            <a:r>
              <a:rPr lang="en-US" sz="3200" dirty="0" smtClean="0">
                <a:solidFill>
                  <a:sysClr val="windowText" lastClr="000000"/>
                </a:solidFill>
                <a:latin typeface="KBScaredStraight" panose="02000603000000000000" pitchFamily="2" charset="0"/>
                <a:ea typeface="KBScaredStraight" panose="02000603000000000000" pitchFamily="2" charset="0"/>
              </a:rPr>
              <a:t>Money is the medium of exchange used to buy goods and services.</a:t>
            </a:r>
          </a:p>
          <a:p>
            <a:pPr marL="571500" indent="-571500">
              <a:buFont typeface="Arial" panose="020B0604020202020204" pitchFamily="34" charset="0"/>
              <a:buChar char="•"/>
            </a:pPr>
            <a:endParaRPr lang="en-US" sz="3200" dirty="0">
              <a:solidFill>
                <a:sysClr val="windowText" lastClr="000000"/>
              </a:solidFill>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pPr>
            <a:r>
              <a:rPr lang="en-US" sz="3200" dirty="0" smtClean="0">
                <a:solidFill>
                  <a:sysClr val="windowText" lastClr="000000"/>
                </a:solidFill>
                <a:latin typeface="KBScaredStraight" panose="02000603000000000000" pitchFamily="2" charset="0"/>
                <a:ea typeface="KBScaredStraight" panose="02000603000000000000" pitchFamily="2" charset="0"/>
              </a:rPr>
              <a:t>There are several forms of money: currency (cash), coins, debit cards, and checks. </a:t>
            </a:r>
          </a:p>
          <a:p>
            <a:pPr marL="571500" indent="-571500">
              <a:buFont typeface="Arial" panose="020B0604020202020204" pitchFamily="34" charset="0"/>
              <a:buChar char="•"/>
            </a:pPr>
            <a:endParaRPr lang="en-US" sz="3200" dirty="0">
              <a:solidFill>
                <a:sysClr val="windowText" lastClr="000000"/>
              </a:solidFill>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pPr>
            <a:endParaRPr lang="en-US" sz="3200" dirty="0" smtClean="0">
              <a:solidFill>
                <a:sysClr val="windowText" lastClr="000000"/>
              </a:solidFill>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pPr>
            <a:endParaRPr lang="en-US" sz="2800" dirty="0">
              <a:solidFill>
                <a:sysClr val="windowText" lastClr="000000"/>
              </a:solidFill>
              <a:latin typeface="KBScaredStraight" panose="02000603000000000000" pitchFamily="2" charset="0"/>
              <a:ea typeface="KBScaredStraight" panose="02000603000000000000" pitchFamily="2" charset="0"/>
            </a:endParaRPr>
          </a:p>
        </p:txBody>
      </p:sp>
      <p:sp>
        <p:nvSpPr>
          <p:cNvPr id="10" name="TextBox 9"/>
          <p:cNvSpPr txBox="1"/>
          <p:nvPr/>
        </p:nvSpPr>
        <p:spPr>
          <a:xfrm>
            <a:off x="766067" y="6657820"/>
            <a:ext cx="2653250" cy="276999"/>
          </a:xfrm>
          <a:prstGeom prst="rect">
            <a:avLst/>
          </a:prstGeom>
          <a:noFill/>
        </p:spPr>
        <p:txBody>
          <a:bodyPr wrap="square" rtlCol="0">
            <a:spAutoFit/>
          </a:bodyPr>
          <a:lstStyle/>
          <a:p>
            <a:r>
              <a:rPr lang="en-US" sz="1200" dirty="0" smtClean="0">
                <a:latin typeface="KBScaredStraight" panose="02000603000000000000" pitchFamily="2" charset="0"/>
                <a:ea typeface="KBScaredStraight" panose="02000603000000000000" pitchFamily="2" charset="0"/>
              </a:rPr>
              <a:t>© 2015 Brain Wrinkles</a:t>
            </a:r>
            <a:endParaRPr lang="en-US" sz="1200" dirty="0">
              <a:latin typeface="KBScaredStraight" panose="02000603000000000000" pitchFamily="2" charset="0"/>
              <a:ea typeface="KBScaredStraight" panose="02000603000000000000" pitchFamily="2" charset="0"/>
            </a:endParaRPr>
          </a:p>
        </p:txBody>
      </p:sp>
    </p:spTree>
    <p:extLst>
      <p:ext uri="{BB962C8B-B14F-4D97-AF65-F5344CB8AC3E}">
        <p14:creationId xmlns:p14="http://schemas.microsoft.com/office/powerpoint/2010/main" val="346585927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92" y="-14313"/>
            <a:ext cx="12192000" cy="6858000"/>
          </a:xfrm>
          <a:prstGeom prst="rect">
            <a:avLst/>
          </a:prstGeom>
          <a:solidFill>
            <a:srgbClr val="0F629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6406" y="6624342"/>
            <a:ext cx="2653250" cy="276999"/>
          </a:xfrm>
          <a:prstGeom prst="rect">
            <a:avLst/>
          </a:prstGeom>
          <a:noFill/>
        </p:spPr>
        <p:txBody>
          <a:bodyPr wrap="square" rtlCol="0">
            <a:spAutoFit/>
          </a:bodyPr>
          <a:lstStyle/>
          <a:p>
            <a:r>
              <a:rPr lang="en-US" sz="1200" dirty="0" smtClean="0">
                <a:latin typeface="KBScaredStraight" panose="02000603000000000000" pitchFamily="2" charset="0"/>
                <a:ea typeface="KBScaredStraight" panose="02000603000000000000" pitchFamily="2" charset="0"/>
              </a:rPr>
              <a:t>© 2015 Brain Wrinkles</a:t>
            </a:r>
            <a:endParaRPr lang="en-US" sz="1200" dirty="0">
              <a:latin typeface="KBScaredStraight" panose="02000603000000000000" pitchFamily="2" charset="0"/>
              <a:ea typeface="KBScaredStraight" panose="02000603000000000000" pitchFamily="2" charset="0"/>
            </a:endParaRPr>
          </a:p>
        </p:txBody>
      </p:sp>
      <p:sp>
        <p:nvSpPr>
          <p:cNvPr id="6" name="TextBox 5"/>
          <p:cNvSpPr txBox="1"/>
          <p:nvPr/>
        </p:nvSpPr>
        <p:spPr>
          <a:xfrm>
            <a:off x="8376359" y="3897772"/>
            <a:ext cx="5171544" cy="1015663"/>
          </a:xfrm>
          <a:prstGeom prst="rect">
            <a:avLst/>
          </a:prstGeom>
          <a:noFill/>
        </p:spPr>
        <p:txBody>
          <a:bodyPr wrap="square" rtlCol="0">
            <a:spAutoFit/>
          </a:bodyPr>
          <a:lstStyle/>
          <a:p>
            <a:pPr algn="ctr"/>
            <a:r>
              <a:rPr lang="en-US" sz="3200" dirty="0" smtClean="0">
                <a:solidFill>
                  <a:sysClr val="windowText" lastClr="000000"/>
                </a:solidFill>
                <a:latin typeface="KBScaredStraight" panose="02000603000000000000" pitchFamily="2" charset="0"/>
                <a:ea typeface="KBScaredStraight" panose="02000603000000000000" pitchFamily="2" charset="0"/>
              </a:rPr>
              <a:t>Currency</a:t>
            </a:r>
          </a:p>
          <a:p>
            <a:pPr marL="571500" indent="-571500">
              <a:buFont typeface="Arial" panose="020B0604020202020204" pitchFamily="34" charset="0"/>
              <a:buChar char="•"/>
            </a:pPr>
            <a:endParaRPr lang="en-US" sz="2800" dirty="0">
              <a:solidFill>
                <a:sysClr val="windowText" lastClr="000000"/>
              </a:solidFill>
              <a:latin typeface="KBScaredStraight" panose="02000603000000000000" pitchFamily="2" charset="0"/>
              <a:ea typeface="KBScaredStraight" panose="02000603000000000000" pitchFamily="2" charset="0"/>
            </a:endParaRPr>
          </a:p>
        </p:txBody>
      </p:sp>
      <p:sp>
        <p:nvSpPr>
          <p:cNvPr id="7" name="TextBox 6"/>
          <p:cNvSpPr txBox="1"/>
          <p:nvPr/>
        </p:nvSpPr>
        <p:spPr>
          <a:xfrm>
            <a:off x="-965692" y="1830549"/>
            <a:ext cx="5171544" cy="1015663"/>
          </a:xfrm>
          <a:prstGeom prst="rect">
            <a:avLst/>
          </a:prstGeom>
          <a:noFill/>
        </p:spPr>
        <p:txBody>
          <a:bodyPr wrap="square" rtlCol="0">
            <a:spAutoFit/>
          </a:bodyPr>
          <a:lstStyle/>
          <a:p>
            <a:pPr algn="ctr"/>
            <a:r>
              <a:rPr lang="en-US" sz="3200" dirty="0" smtClean="0">
                <a:solidFill>
                  <a:sysClr val="windowText" lastClr="000000"/>
                </a:solidFill>
                <a:latin typeface="KBScaredStraight" panose="02000603000000000000" pitchFamily="2" charset="0"/>
                <a:ea typeface="KBScaredStraight" panose="02000603000000000000" pitchFamily="2" charset="0"/>
              </a:rPr>
              <a:t>Coins </a:t>
            </a:r>
          </a:p>
          <a:p>
            <a:pPr marL="571500" indent="-571500">
              <a:buFont typeface="Arial" panose="020B0604020202020204" pitchFamily="34" charset="0"/>
              <a:buChar char="•"/>
            </a:pPr>
            <a:endParaRPr lang="en-US" sz="2800" dirty="0">
              <a:solidFill>
                <a:sysClr val="windowText" lastClr="000000"/>
              </a:solidFill>
              <a:latin typeface="KBScaredStraight" panose="02000603000000000000" pitchFamily="2" charset="0"/>
              <a:ea typeface="KBScaredStraight" panose="02000603000000000000" pitchFamily="2" charset="0"/>
            </a:endParaRPr>
          </a:p>
        </p:txBody>
      </p:sp>
      <p:sp>
        <p:nvSpPr>
          <p:cNvPr id="8" name="TextBox 7"/>
          <p:cNvSpPr txBox="1"/>
          <p:nvPr/>
        </p:nvSpPr>
        <p:spPr>
          <a:xfrm>
            <a:off x="7989932" y="1672567"/>
            <a:ext cx="5171544" cy="1508105"/>
          </a:xfrm>
          <a:prstGeom prst="rect">
            <a:avLst/>
          </a:prstGeom>
          <a:noFill/>
        </p:spPr>
        <p:txBody>
          <a:bodyPr wrap="square" rtlCol="0">
            <a:spAutoFit/>
          </a:bodyPr>
          <a:lstStyle/>
          <a:p>
            <a:pPr algn="ctr"/>
            <a:r>
              <a:rPr lang="en-US" sz="3200" dirty="0" smtClean="0">
                <a:solidFill>
                  <a:sysClr val="windowText" lastClr="000000"/>
                </a:solidFill>
                <a:latin typeface="KBScaredStraight" panose="02000603000000000000" pitchFamily="2" charset="0"/>
                <a:ea typeface="KBScaredStraight" panose="02000603000000000000" pitchFamily="2" charset="0"/>
              </a:rPr>
              <a:t>Debit</a:t>
            </a:r>
          </a:p>
          <a:p>
            <a:pPr algn="ctr"/>
            <a:r>
              <a:rPr lang="en-US" sz="3200" dirty="0" smtClean="0">
                <a:solidFill>
                  <a:sysClr val="windowText" lastClr="000000"/>
                </a:solidFill>
                <a:latin typeface="KBScaredStraight" panose="02000603000000000000" pitchFamily="2" charset="0"/>
                <a:ea typeface="KBScaredStraight" panose="02000603000000000000" pitchFamily="2" charset="0"/>
              </a:rPr>
              <a:t>Card</a:t>
            </a:r>
          </a:p>
          <a:p>
            <a:pPr marL="571500" indent="-571500">
              <a:buFont typeface="Arial" panose="020B0604020202020204" pitchFamily="34" charset="0"/>
              <a:buChar char="•"/>
            </a:pPr>
            <a:endParaRPr lang="en-US" sz="2800" dirty="0">
              <a:solidFill>
                <a:sysClr val="windowText" lastClr="000000"/>
              </a:solidFill>
              <a:latin typeface="KBScaredStraight" panose="02000603000000000000" pitchFamily="2" charset="0"/>
              <a:ea typeface="KBScaredStraight" panose="02000603000000000000" pitchFamily="2" charset="0"/>
            </a:endParaRPr>
          </a:p>
        </p:txBody>
      </p:sp>
      <p:sp>
        <p:nvSpPr>
          <p:cNvPr id="9" name="TextBox 8"/>
          <p:cNvSpPr txBox="1"/>
          <p:nvPr/>
        </p:nvSpPr>
        <p:spPr>
          <a:xfrm>
            <a:off x="-1352119" y="3905897"/>
            <a:ext cx="5171544" cy="1015663"/>
          </a:xfrm>
          <a:prstGeom prst="rect">
            <a:avLst/>
          </a:prstGeom>
          <a:noFill/>
        </p:spPr>
        <p:txBody>
          <a:bodyPr wrap="square" rtlCol="0">
            <a:spAutoFit/>
          </a:bodyPr>
          <a:lstStyle/>
          <a:p>
            <a:pPr algn="ctr"/>
            <a:r>
              <a:rPr lang="en-US" sz="3200" dirty="0" smtClean="0">
                <a:solidFill>
                  <a:sysClr val="windowText" lastClr="000000"/>
                </a:solidFill>
                <a:latin typeface="KBScaredStraight" panose="02000603000000000000" pitchFamily="2" charset="0"/>
                <a:ea typeface="KBScaredStraight" panose="02000603000000000000" pitchFamily="2" charset="0"/>
              </a:rPr>
              <a:t>Check</a:t>
            </a:r>
          </a:p>
          <a:p>
            <a:pPr marL="571500" indent="-571500">
              <a:buFont typeface="Arial" panose="020B0604020202020204" pitchFamily="34" charset="0"/>
              <a:buChar char="•"/>
            </a:pPr>
            <a:endParaRPr lang="en-US" sz="2800" dirty="0">
              <a:solidFill>
                <a:sysClr val="windowText" lastClr="000000"/>
              </a:solidFill>
              <a:latin typeface="KBScaredStraight" panose="02000603000000000000" pitchFamily="2" charset="0"/>
              <a:ea typeface="KBScaredStraight" panose="02000603000000000000" pitchFamily="2" charset="0"/>
            </a:endParaRPr>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8947" t="11176" r="7199" b="18235"/>
          <a:stretch/>
        </p:blipFill>
        <p:spPr>
          <a:xfrm>
            <a:off x="6307436" y="1830549"/>
            <a:ext cx="3364991" cy="2103120"/>
          </a:xfrm>
          <a:prstGeom prst="rect">
            <a:avLst/>
          </a:prstGeom>
          <a:ln w="38100">
            <a:solidFill>
              <a:schemeClr val="tx1"/>
            </a:solidFill>
          </a:ln>
          <a:effectLst>
            <a:outerShdw blurRad="63500" sx="102000" sy="102000" algn="ctr" rotWithShape="0">
              <a:prstClr val="black">
                <a:alpha val="40000"/>
              </a:prstClr>
            </a:outerShdw>
          </a:effectLst>
        </p:spPr>
      </p:pic>
      <p:sp>
        <p:nvSpPr>
          <p:cNvPr id="11" name="Rectangle 10"/>
          <p:cNvSpPr/>
          <p:nvPr/>
        </p:nvSpPr>
        <p:spPr>
          <a:xfrm>
            <a:off x="880145" y="15259"/>
            <a:ext cx="10800521" cy="1569660"/>
          </a:xfrm>
          <a:prstGeom prst="rect">
            <a:avLst/>
          </a:prstGeom>
          <a:noFill/>
        </p:spPr>
        <p:txBody>
          <a:bodyPr wrap="none" lIns="91440" tIns="45720" rIns="91440" bIns="45720">
            <a:spAutoFit/>
          </a:bodyPr>
          <a:lstStyle/>
          <a:p>
            <a:pPr algn="ctr"/>
            <a:r>
              <a:rPr lang="en-US" sz="9600" b="1" cap="none" spc="0" dirty="0" smtClean="0">
                <a:ln w="38100">
                  <a:solidFill>
                    <a:sysClr val="windowText" lastClr="000000"/>
                  </a:solidFill>
                  <a:prstDash val="solid"/>
                </a:ln>
                <a:solidFill>
                  <a:schemeClr val="bg1"/>
                </a:solidFill>
                <a:effectLst>
                  <a:glow rad="101600">
                    <a:srgbClr val="01B488"/>
                  </a:glow>
                  <a:outerShdw blurRad="38100" dist="22860" dir="5400000" algn="tl" rotWithShape="0">
                    <a:srgbClr val="000000">
                      <a:alpha val="30000"/>
                    </a:srgbClr>
                  </a:outerShdw>
                </a:effectLst>
                <a:latin typeface="KG Second Chances Solid" panose="02000000000000000000" pitchFamily="2" charset="0"/>
              </a:rPr>
              <a:t>Forms of Money</a:t>
            </a:r>
            <a:endParaRPr lang="en-US" sz="9600" b="1" cap="none" spc="0" dirty="0">
              <a:ln w="38100">
                <a:solidFill>
                  <a:sysClr val="windowText" lastClr="000000"/>
                </a:solidFill>
                <a:prstDash val="solid"/>
              </a:ln>
              <a:solidFill>
                <a:schemeClr val="bg1"/>
              </a:solidFill>
              <a:effectLst>
                <a:glow rad="101600">
                  <a:srgbClr val="01B488"/>
                </a:glow>
                <a:outerShdw blurRad="38100" dist="22860" dir="5400000" algn="tl" rotWithShape="0">
                  <a:srgbClr val="000000">
                    <a:alpha val="30000"/>
                  </a:srgbClr>
                </a:outerShdw>
              </a:effectLst>
              <a:latin typeface="KG Second Chances Solid" panose="02000000000000000000" pitchFamily="2" charset="0"/>
            </a:endParaRPr>
          </a:p>
        </p:txBody>
      </p:sp>
      <p:pic>
        <p:nvPicPr>
          <p:cNvPr id="12" name="Picture 11"/>
          <p:cNvPicPr>
            <a:picLocks noChangeAspect="1"/>
          </p:cNvPicPr>
          <p:nvPr/>
        </p:nvPicPr>
        <p:blipFill rotWithShape="1">
          <a:blip r:embed="rId3">
            <a:extLst>
              <a:ext uri="{28A0092B-C50C-407E-A947-70E740481C1C}">
                <a14:useLocalDpi xmlns:a14="http://schemas.microsoft.com/office/drawing/2010/main" val="0"/>
              </a:ext>
            </a:extLst>
          </a:blip>
          <a:srcRect l="20217" t="5196" r="20068" b="7157"/>
          <a:stretch/>
        </p:blipFill>
        <p:spPr>
          <a:xfrm>
            <a:off x="319925" y="4521222"/>
            <a:ext cx="4728490" cy="2103120"/>
          </a:xfrm>
          <a:prstGeom prst="rect">
            <a:avLst/>
          </a:prstGeom>
          <a:ln w="38100">
            <a:solidFill>
              <a:schemeClr val="tx1"/>
            </a:solidFill>
          </a:ln>
          <a:effectLst>
            <a:outerShdw blurRad="292100" dist="139700" dir="2700000" algn="tl" rotWithShape="0">
              <a:srgbClr val="333333">
                <a:alpha val="65000"/>
              </a:srgbClr>
            </a:outerShdw>
          </a:effectLst>
        </p:spPr>
      </p:pic>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20277" y="4521222"/>
            <a:ext cx="4869381" cy="2103120"/>
          </a:xfrm>
          <a:prstGeom prst="rect">
            <a:avLst/>
          </a:prstGeom>
          <a:ln w="38100">
            <a:solidFill>
              <a:schemeClr val="tx1"/>
            </a:solidFill>
          </a:ln>
          <a:effectLst>
            <a:outerShdw blurRad="292100" dist="139700" dir="2700000" algn="tl" rotWithShape="0">
              <a:srgbClr val="333333">
                <a:alpha val="65000"/>
              </a:srgbClr>
            </a:outerShdw>
          </a:effectLst>
        </p:spPr>
      </p:pic>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98227" y="1830549"/>
            <a:ext cx="3343119" cy="2103120"/>
          </a:xfrm>
          <a:prstGeom prst="rect">
            <a:avLst/>
          </a:prstGeom>
          <a:ln w="38100">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9167734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dpi="0" rotWithShape="1">
            <a:blip r:embed="rId2"/>
            <a:srcRec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769953" y="14514"/>
            <a:ext cx="10668000" cy="6858000"/>
          </a:xfrm>
          <a:prstGeom prst="rect">
            <a:avLst/>
          </a:prstGeom>
          <a:solidFill>
            <a:srgbClr val="0F6295"/>
          </a:solidFill>
          <a:ln w="381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002181" y="43341"/>
            <a:ext cx="10203543" cy="685800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527980" y="36185"/>
            <a:ext cx="5128327" cy="1569660"/>
          </a:xfrm>
          <a:prstGeom prst="rect">
            <a:avLst/>
          </a:prstGeom>
          <a:noFill/>
        </p:spPr>
        <p:txBody>
          <a:bodyPr wrap="none" lIns="91440" tIns="45720" rIns="91440" bIns="45720">
            <a:spAutoFit/>
          </a:bodyPr>
          <a:lstStyle/>
          <a:p>
            <a:pPr algn="ctr"/>
            <a:r>
              <a:rPr lang="en-US" sz="9600" b="1" cap="none" spc="0" dirty="0" smtClean="0">
                <a:ln w="38100">
                  <a:solidFill>
                    <a:sysClr val="windowText" lastClr="000000"/>
                  </a:solidFill>
                  <a:prstDash val="solid"/>
                </a:ln>
                <a:solidFill>
                  <a:srgbClr val="0F6295"/>
                </a:solidFill>
                <a:effectLst>
                  <a:glow rad="101600">
                    <a:srgbClr val="01B488"/>
                  </a:glow>
                  <a:outerShdw blurRad="38100" dist="22860" dir="5400000" algn="tl" rotWithShape="0">
                    <a:srgbClr val="000000">
                      <a:alpha val="30000"/>
                    </a:srgbClr>
                  </a:outerShdw>
                </a:effectLst>
                <a:latin typeface="KG Second Chances Solid" panose="02000000000000000000" pitchFamily="2" charset="0"/>
              </a:rPr>
              <a:t>Income</a:t>
            </a:r>
            <a:endParaRPr lang="en-US" sz="9600" b="1" cap="none" spc="0" dirty="0">
              <a:ln w="38100">
                <a:solidFill>
                  <a:sysClr val="windowText" lastClr="000000"/>
                </a:solidFill>
                <a:prstDash val="solid"/>
              </a:ln>
              <a:solidFill>
                <a:srgbClr val="0F6295"/>
              </a:solidFill>
              <a:effectLst>
                <a:glow rad="101600">
                  <a:srgbClr val="01B488"/>
                </a:glow>
                <a:outerShdw blurRad="38100" dist="22860" dir="5400000" algn="tl" rotWithShape="0">
                  <a:srgbClr val="000000">
                    <a:alpha val="30000"/>
                  </a:srgbClr>
                </a:outerShdw>
              </a:effectLst>
              <a:latin typeface="KG Second Chances Solid" panose="02000000000000000000" pitchFamily="2" charset="0"/>
            </a:endParaRPr>
          </a:p>
        </p:txBody>
      </p:sp>
      <p:sp>
        <p:nvSpPr>
          <p:cNvPr id="6" name="TextBox 5"/>
          <p:cNvSpPr txBox="1"/>
          <p:nvPr/>
        </p:nvSpPr>
        <p:spPr>
          <a:xfrm>
            <a:off x="998296" y="1642030"/>
            <a:ext cx="10207427" cy="5940088"/>
          </a:xfrm>
          <a:prstGeom prst="rect">
            <a:avLst/>
          </a:prstGeom>
          <a:noFill/>
        </p:spPr>
        <p:txBody>
          <a:bodyPr wrap="square" rtlCol="0">
            <a:spAutoFit/>
          </a:bodyPr>
          <a:lstStyle/>
          <a:p>
            <a:pPr marL="571500" indent="-571500">
              <a:buFont typeface="Arial" panose="020B0604020202020204" pitchFamily="34" charset="0"/>
              <a:buChar char="•"/>
            </a:pPr>
            <a:r>
              <a:rPr lang="en-US" sz="3200" dirty="0" smtClean="0">
                <a:solidFill>
                  <a:sysClr val="windowText" lastClr="000000"/>
                </a:solidFill>
                <a:latin typeface="KBScaredStraight" panose="02000603000000000000" pitchFamily="2" charset="0"/>
                <a:ea typeface="KBScaredStraight" panose="02000603000000000000" pitchFamily="2" charset="0"/>
              </a:rPr>
              <a:t>People earn an income by giving their time and services to an employer in an exchange for money. </a:t>
            </a:r>
          </a:p>
          <a:p>
            <a:pPr marL="571500" indent="-571500">
              <a:buFont typeface="Arial" panose="020B0604020202020204" pitchFamily="34" charset="0"/>
              <a:buChar char="•"/>
            </a:pPr>
            <a:endParaRPr lang="en-US" sz="3200" dirty="0">
              <a:solidFill>
                <a:sysClr val="windowText" lastClr="000000"/>
              </a:solidFill>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pPr>
            <a:r>
              <a:rPr lang="en-US" sz="3200" dirty="0" smtClean="0">
                <a:solidFill>
                  <a:sysClr val="windowText" lastClr="000000"/>
                </a:solidFill>
                <a:latin typeface="KBScaredStraight" panose="02000603000000000000" pitchFamily="2" charset="0"/>
                <a:ea typeface="KBScaredStraight" panose="02000603000000000000" pitchFamily="2" charset="0"/>
              </a:rPr>
              <a:t>Income is the money that you make from your job.</a:t>
            </a:r>
          </a:p>
          <a:p>
            <a:pPr marL="571500" indent="-571500">
              <a:buFont typeface="Arial" panose="020B0604020202020204" pitchFamily="34" charset="0"/>
              <a:buChar char="•"/>
            </a:pPr>
            <a:endParaRPr lang="en-US" sz="3200" dirty="0">
              <a:solidFill>
                <a:sysClr val="windowText" lastClr="000000"/>
              </a:solidFill>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pPr>
            <a:r>
              <a:rPr lang="en-US" sz="3200" dirty="0" smtClean="0">
                <a:solidFill>
                  <a:sysClr val="windowText" lastClr="000000"/>
                </a:solidFill>
                <a:latin typeface="KBScaredStraight" panose="02000603000000000000" pitchFamily="2" charset="0"/>
                <a:ea typeface="KBScaredStraight" panose="02000603000000000000" pitchFamily="2" charset="0"/>
              </a:rPr>
              <a:t>Your income provides you with the money that you can save or spend on whatever you want.</a:t>
            </a:r>
          </a:p>
          <a:p>
            <a:pPr marL="571500" indent="-571500">
              <a:buFont typeface="Arial" panose="020B0604020202020204" pitchFamily="34" charset="0"/>
              <a:buChar char="•"/>
            </a:pPr>
            <a:endParaRPr lang="en-US" sz="3200" dirty="0">
              <a:solidFill>
                <a:sysClr val="windowText" lastClr="000000"/>
              </a:solidFill>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pPr>
            <a:endParaRPr lang="en-US" sz="3200" dirty="0" smtClean="0">
              <a:solidFill>
                <a:sysClr val="windowText" lastClr="000000"/>
              </a:solidFill>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pPr>
            <a:endParaRPr lang="en-US" sz="2800" dirty="0">
              <a:solidFill>
                <a:sysClr val="windowText" lastClr="000000"/>
              </a:solidFill>
              <a:latin typeface="KBScaredStraight" panose="02000603000000000000" pitchFamily="2" charset="0"/>
              <a:ea typeface="KBScaredStraight" panose="02000603000000000000" pitchFamily="2" charset="0"/>
            </a:endParaRPr>
          </a:p>
        </p:txBody>
      </p:sp>
      <p:sp>
        <p:nvSpPr>
          <p:cNvPr id="10" name="TextBox 9"/>
          <p:cNvSpPr txBox="1"/>
          <p:nvPr/>
        </p:nvSpPr>
        <p:spPr>
          <a:xfrm>
            <a:off x="766067" y="6657820"/>
            <a:ext cx="2653250" cy="276999"/>
          </a:xfrm>
          <a:prstGeom prst="rect">
            <a:avLst/>
          </a:prstGeom>
          <a:noFill/>
        </p:spPr>
        <p:txBody>
          <a:bodyPr wrap="square" rtlCol="0">
            <a:spAutoFit/>
          </a:bodyPr>
          <a:lstStyle/>
          <a:p>
            <a:r>
              <a:rPr lang="en-US" sz="1200" dirty="0" smtClean="0">
                <a:latin typeface="KBScaredStraight" panose="02000603000000000000" pitchFamily="2" charset="0"/>
                <a:ea typeface="KBScaredStraight" panose="02000603000000000000" pitchFamily="2" charset="0"/>
              </a:rPr>
              <a:t>© 2015 Brain Wrinkles</a:t>
            </a:r>
            <a:endParaRPr lang="en-US" sz="1200" dirty="0">
              <a:latin typeface="KBScaredStraight" panose="02000603000000000000" pitchFamily="2" charset="0"/>
              <a:ea typeface="KBScaredStraight" panose="02000603000000000000" pitchFamily="2" charset="0"/>
            </a:endParaRPr>
          </a:p>
        </p:txBody>
      </p:sp>
    </p:spTree>
    <p:extLst>
      <p:ext uri="{BB962C8B-B14F-4D97-AF65-F5344CB8AC3E}">
        <p14:creationId xmlns:p14="http://schemas.microsoft.com/office/powerpoint/2010/main" val="10244272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dpi="0" rotWithShape="1">
            <a:blip r:embed="rId2"/>
            <a:srcRec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769953" y="14514"/>
            <a:ext cx="10668000" cy="6858000"/>
          </a:xfrm>
          <a:prstGeom prst="rect">
            <a:avLst/>
          </a:prstGeom>
          <a:solidFill>
            <a:srgbClr val="0F6295"/>
          </a:solidFill>
          <a:ln w="381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002181" y="43341"/>
            <a:ext cx="10203543" cy="685800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2976548" y="36185"/>
            <a:ext cx="6231193" cy="1569660"/>
          </a:xfrm>
          <a:prstGeom prst="rect">
            <a:avLst/>
          </a:prstGeom>
          <a:noFill/>
        </p:spPr>
        <p:txBody>
          <a:bodyPr wrap="none" lIns="91440" tIns="45720" rIns="91440" bIns="45720">
            <a:spAutoFit/>
          </a:bodyPr>
          <a:lstStyle/>
          <a:p>
            <a:pPr algn="ctr"/>
            <a:r>
              <a:rPr lang="en-US" sz="9600" b="1" cap="none" spc="0" dirty="0" smtClean="0">
                <a:ln w="38100">
                  <a:solidFill>
                    <a:sysClr val="windowText" lastClr="000000"/>
                  </a:solidFill>
                  <a:prstDash val="solid"/>
                </a:ln>
                <a:solidFill>
                  <a:srgbClr val="0F6295"/>
                </a:solidFill>
                <a:effectLst>
                  <a:glow rad="101600">
                    <a:srgbClr val="01B488"/>
                  </a:glow>
                  <a:outerShdw blurRad="38100" dist="22860" dir="5400000" algn="tl" rotWithShape="0">
                    <a:srgbClr val="000000">
                      <a:alpha val="30000"/>
                    </a:srgbClr>
                  </a:outerShdw>
                </a:effectLst>
                <a:latin typeface="KG Second Chances Solid" panose="02000000000000000000" pitchFamily="2" charset="0"/>
              </a:rPr>
              <a:t>Spending</a:t>
            </a:r>
            <a:endParaRPr lang="en-US" sz="9600" b="1" cap="none" spc="0" dirty="0">
              <a:ln w="38100">
                <a:solidFill>
                  <a:sysClr val="windowText" lastClr="000000"/>
                </a:solidFill>
                <a:prstDash val="solid"/>
              </a:ln>
              <a:solidFill>
                <a:srgbClr val="0F6295"/>
              </a:solidFill>
              <a:effectLst>
                <a:glow rad="101600">
                  <a:srgbClr val="01B488"/>
                </a:glow>
                <a:outerShdw blurRad="38100" dist="22860" dir="5400000" algn="tl" rotWithShape="0">
                  <a:srgbClr val="000000">
                    <a:alpha val="30000"/>
                  </a:srgbClr>
                </a:outerShdw>
              </a:effectLst>
              <a:latin typeface="KG Second Chances Solid" panose="02000000000000000000" pitchFamily="2" charset="0"/>
            </a:endParaRPr>
          </a:p>
        </p:txBody>
      </p:sp>
      <p:sp>
        <p:nvSpPr>
          <p:cNvPr id="6" name="TextBox 5"/>
          <p:cNvSpPr txBox="1"/>
          <p:nvPr/>
        </p:nvSpPr>
        <p:spPr>
          <a:xfrm>
            <a:off x="998296" y="1642030"/>
            <a:ext cx="10207427" cy="4462760"/>
          </a:xfrm>
          <a:prstGeom prst="rect">
            <a:avLst/>
          </a:prstGeom>
          <a:noFill/>
        </p:spPr>
        <p:txBody>
          <a:bodyPr wrap="square" rtlCol="0">
            <a:spAutoFit/>
          </a:bodyPr>
          <a:lstStyle/>
          <a:p>
            <a:pPr marL="457200" indent="-457200">
              <a:buFont typeface="Arial" panose="020B0604020202020204" pitchFamily="34" charset="0"/>
              <a:buChar char="•"/>
            </a:pPr>
            <a:r>
              <a:rPr lang="en-US" sz="3200" dirty="0" smtClean="0">
                <a:solidFill>
                  <a:sysClr val="windowText" lastClr="000000"/>
                </a:solidFill>
                <a:latin typeface="KBScaredStraight" panose="02000603000000000000" pitchFamily="2" charset="0"/>
                <a:ea typeface="KBScaredStraight" panose="02000603000000000000" pitchFamily="2" charset="0"/>
              </a:rPr>
              <a:t>Your income provides you with the money that you can choose to spend now on goods and services.</a:t>
            </a:r>
          </a:p>
          <a:p>
            <a:pPr marL="457200" indent="-457200">
              <a:buFont typeface="Arial" panose="020B0604020202020204" pitchFamily="34" charset="0"/>
              <a:buChar char="•"/>
            </a:pPr>
            <a:endParaRPr lang="en-US" sz="3200" dirty="0">
              <a:solidFill>
                <a:sysClr val="windowText" lastClr="000000"/>
              </a:solidFill>
              <a:latin typeface="KBScaredStraight" panose="02000603000000000000" pitchFamily="2" charset="0"/>
              <a:ea typeface="KBScaredStraight" panose="02000603000000000000" pitchFamily="2" charset="0"/>
            </a:endParaRPr>
          </a:p>
          <a:p>
            <a:pPr marL="457200" indent="-457200">
              <a:buFont typeface="Arial" panose="020B0604020202020204" pitchFamily="34" charset="0"/>
              <a:buChar char="•"/>
            </a:pPr>
            <a:r>
              <a:rPr lang="en-US" sz="3200" dirty="0" smtClean="0">
                <a:solidFill>
                  <a:sysClr val="windowText" lastClr="000000"/>
                </a:solidFill>
                <a:latin typeface="KBScaredStraight" panose="02000603000000000000" pitchFamily="2" charset="0"/>
                <a:ea typeface="KBScaredStraight" panose="02000603000000000000" pitchFamily="2" charset="0"/>
              </a:rPr>
              <a:t>When you spend your income, you are trading your money in exchange for goods or services.</a:t>
            </a:r>
          </a:p>
          <a:p>
            <a:pPr marL="571500" indent="-571500">
              <a:buFont typeface="Arial" panose="020B0604020202020204" pitchFamily="34" charset="0"/>
              <a:buChar char="•"/>
            </a:pPr>
            <a:endParaRPr lang="en-US" sz="3200" dirty="0">
              <a:solidFill>
                <a:sysClr val="windowText" lastClr="000000"/>
              </a:solidFill>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pPr>
            <a:endParaRPr lang="en-US" sz="3200" dirty="0" smtClean="0">
              <a:solidFill>
                <a:sysClr val="windowText" lastClr="000000"/>
              </a:solidFill>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pPr>
            <a:endParaRPr lang="en-US" sz="2800" dirty="0">
              <a:solidFill>
                <a:sysClr val="windowText" lastClr="000000"/>
              </a:solidFill>
              <a:latin typeface="KBScaredStraight" panose="02000603000000000000" pitchFamily="2" charset="0"/>
              <a:ea typeface="KBScaredStraight" panose="02000603000000000000" pitchFamily="2" charset="0"/>
            </a:endParaRPr>
          </a:p>
        </p:txBody>
      </p:sp>
      <p:sp>
        <p:nvSpPr>
          <p:cNvPr id="10" name="TextBox 9"/>
          <p:cNvSpPr txBox="1"/>
          <p:nvPr/>
        </p:nvSpPr>
        <p:spPr>
          <a:xfrm>
            <a:off x="766067" y="6657820"/>
            <a:ext cx="2653250" cy="276999"/>
          </a:xfrm>
          <a:prstGeom prst="rect">
            <a:avLst/>
          </a:prstGeom>
          <a:noFill/>
        </p:spPr>
        <p:txBody>
          <a:bodyPr wrap="square" rtlCol="0">
            <a:spAutoFit/>
          </a:bodyPr>
          <a:lstStyle/>
          <a:p>
            <a:r>
              <a:rPr lang="en-US" sz="1200" dirty="0" smtClean="0">
                <a:latin typeface="KBScaredStraight" panose="02000603000000000000" pitchFamily="2" charset="0"/>
                <a:ea typeface="KBScaredStraight" panose="02000603000000000000" pitchFamily="2" charset="0"/>
              </a:rPr>
              <a:t>© 2015 Brain Wrinkles</a:t>
            </a:r>
            <a:endParaRPr lang="en-US" sz="1200" dirty="0">
              <a:latin typeface="KBScaredStraight" panose="02000603000000000000" pitchFamily="2" charset="0"/>
              <a:ea typeface="KBScaredStraight" panose="02000603000000000000" pitchFamily="2" charset="0"/>
            </a:endParaRPr>
          </a:p>
        </p:txBody>
      </p:sp>
    </p:spTree>
    <p:extLst>
      <p:ext uri="{BB962C8B-B14F-4D97-AF65-F5344CB8AC3E}">
        <p14:creationId xmlns:p14="http://schemas.microsoft.com/office/powerpoint/2010/main" val="244357453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dpi="0" rotWithShape="1">
            <a:blip r:embed="rId2"/>
            <a:srcRec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769953" y="14514"/>
            <a:ext cx="10668000" cy="6858000"/>
          </a:xfrm>
          <a:prstGeom prst="rect">
            <a:avLst/>
          </a:prstGeom>
          <a:solidFill>
            <a:srgbClr val="0F6295"/>
          </a:solidFill>
          <a:ln w="381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002181" y="43341"/>
            <a:ext cx="10203543" cy="685800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691488" y="36185"/>
            <a:ext cx="4801314" cy="1569660"/>
          </a:xfrm>
          <a:prstGeom prst="rect">
            <a:avLst/>
          </a:prstGeom>
          <a:noFill/>
        </p:spPr>
        <p:txBody>
          <a:bodyPr wrap="none" lIns="91440" tIns="45720" rIns="91440" bIns="45720">
            <a:spAutoFit/>
          </a:bodyPr>
          <a:lstStyle/>
          <a:p>
            <a:pPr algn="ctr"/>
            <a:r>
              <a:rPr lang="en-US" sz="9600" b="1" cap="none" spc="0" dirty="0" smtClean="0">
                <a:ln w="38100">
                  <a:solidFill>
                    <a:sysClr val="windowText" lastClr="000000"/>
                  </a:solidFill>
                  <a:prstDash val="solid"/>
                </a:ln>
                <a:solidFill>
                  <a:srgbClr val="0F6295"/>
                </a:solidFill>
                <a:effectLst>
                  <a:glow rad="101600">
                    <a:srgbClr val="01B488"/>
                  </a:glow>
                  <a:outerShdw blurRad="38100" dist="22860" dir="5400000" algn="tl" rotWithShape="0">
                    <a:srgbClr val="000000">
                      <a:alpha val="30000"/>
                    </a:srgbClr>
                  </a:outerShdw>
                </a:effectLst>
                <a:latin typeface="KG Second Chances Solid" panose="02000000000000000000" pitchFamily="2" charset="0"/>
              </a:rPr>
              <a:t>Budget</a:t>
            </a:r>
            <a:endParaRPr lang="en-US" sz="9600" b="1" cap="none" spc="0" dirty="0">
              <a:ln w="38100">
                <a:solidFill>
                  <a:sysClr val="windowText" lastClr="000000"/>
                </a:solidFill>
                <a:prstDash val="solid"/>
              </a:ln>
              <a:solidFill>
                <a:srgbClr val="0F6295"/>
              </a:solidFill>
              <a:effectLst>
                <a:glow rad="101600">
                  <a:srgbClr val="01B488"/>
                </a:glow>
                <a:outerShdw blurRad="38100" dist="22860" dir="5400000" algn="tl" rotWithShape="0">
                  <a:srgbClr val="000000">
                    <a:alpha val="30000"/>
                  </a:srgbClr>
                </a:outerShdw>
              </a:effectLst>
              <a:latin typeface="KG Second Chances Solid" panose="02000000000000000000" pitchFamily="2" charset="0"/>
            </a:endParaRPr>
          </a:p>
        </p:txBody>
      </p:sp>
      <p:sp>
        <p:nvSpPr>
          <p:cNvPr id="6" name="TextBox 5"/>
          <p:cNvSpPr txBox="1"/>
          <p:nvPr/>
        </p:nvSpPr>
        <p:spPr>
          <a:xfrm>
            <a:off x="998296" y="1642030"/>
            <a:ext cx="10207427" cy="3477875"/>
          </a:xfrm>
          <a:prstGeom prst="rect">
            <a:avLst/>
          </a:prstGeom>
          <a:noFill/>
        </p:spPr>
        <p:txBody>
          <a:bodyPr wrap="square" rtlCol="0">
            <a:spAutoFit/>
          </a:bodyPr>
          <a:lstStyle/>
          <a:p>
            <a:pPr marL="457200" indent="-457200">
              <a:buFont typeface="Arial" panose="020B0604020202020204" pitchFamily="34" charset="0"/>
              <a:buChar char="•"/>
            </a:pPr>
            <a:r>
              <a:rPr lang="en-US" sz="3200" dirty="0" smtClean="0">
                <a:solidFill>
                  <a:sysClr val="windowText" lastClr="000000"/>
                </a:solidFill>
                <a:latin typeface="KBScaredStraight" panose="02000603000000000000" pitchFamily="2" charset="0"/>
                <a:ea typeface="KBScaredStraight" panose="02000603000000000000" pitchFamily="2" charset="0"/>
              </a:rPr>
              <a:t>To help people make decisions about their income, a budget can be developed.</a:t>
            </a:r>
          </a:p>
          <a:p>
            <a:pPr marL="457200" indent="-457200">
              <a:buFont typeface="Arial" panose="020B0604020202020204" pitchFamily="34" charset="0"/>
              <a:buChar char="•"/>
            </a:pPr>
            <a:endParaRPr lang="en-US" sz="3200" dirty="0">
              <a:solidFill>
                <a:sysClr val="windowText" lastClr="000000"/>
              </a:solidFill>
              <a:latin typeface="KBScaredStraight" panose="02000603000000000000" pitchFamily="2" charset="0"/>
              <a:ea typeface="KBScaredStraight" panose="02000603000000000000" pitchFamily="2" charset="0"/>
            </a:endParaRPr>
          </a:p>
          <a:p>
            <a:pPr marL="457200" indent="-457200">
              <a:buFont typeface="Arial" panose="020B0604020202020204" pitchFamily="34" charset="0"/>
              <a:buChar char="•"/>
            </a:pPr>
            <a:r>
              <a:rPr lang="en-US" sz="3200" dirty="0" smtClean="0">
                <a:solidFill>
                  <a:sysClr val="windowText" lastClr="000000"/>
                </a:solidFill>
                <a:latin typeface="KBScaredStraight" panose="02000603000000000000" pitchFamily="2" charset="0"/>
                <a:ea typeface="KBScaredStraight" panose="02000603000000000000" pitchFamily="2" charset="0"/>
              </a:rPr>
              <a:t>A budget is a saving-spending plan that is based on a person’s income and estimated expenses.</a:t>
            </a:r>
            <a:endParaRPr lang="en-US" sz="3200" dirty="0">
              <a:solidFill>
                <a:sysClr val="windowText" lastClr="000000"/>
              </a:solidFill>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pPr>
            <a:endParaRPr lang="en-US" sz="3200" dirty="0" smtClean="0">
              <a:solidFill>
                <a:sysClr val="windowText" lastClr="000000"/>
              </a:solidFill>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pPr>
            <a:endParaRPr lang="en-US" sz="2800" dirty="0">
              <a:solidFill>
                <a:sysClr val="windowText" lastClr="000000"/>
              </a:solidFill>
              <a:latin typeface="KBScaredStraight" panose="02000603000000000000" pitchFamily="2" charset="0"/>
              <a:ea typeface="KBScaredStraight" panose="02000603000000000000" pitchFamily="2" charset="0"/>
            </a:endParaRPr>
          </a:p>
        </p:txBody>
      </p:sp>
      <p:sp>
        <p:nvSpPr>
          <p:cNvPr id="10" name="TextBox 9"/>
          <p:cNvSpPr txBox="1"/>
          <p:nvPr/>
        </p:nvSpPr>
        <p:spPr>
          <a:xfrm>
            <a:off x="766067" y="6657820"/>
            <a:ext cx="2653250" cy="276999"/>
          </a:xfrm>
          <a:prstGeom prst="rect">
            <a:avLst/>
          </a:prstGeom>
          <a:noFill/>
        </p:spPr>
        <p:txBody>
          <a:bodyPr wrap="square" rtlCol="0">
            <a:spAutoFit/>
          </a:bodyPr>
          <a:lstStyle/>
          <a:p>
            <a:r>
              <a:rPr lang="en-US" sz="1200" dirty="0" smtClean="0">
                <a:latin typeface="KBScaredStraight" panose="02000603000000000000" pitchFamily="2" charset="0"/>
                <a:ea typeface="KBScaredStraight" panose="02000603000000000000" pitchFamily="2" charset="0"/>
              </a:rPr>
              <a:t>© 2015 Brain Wrinkles</a:t>
            </a:r>
            <a:endParaRPr lang="en-US" sz="1200" dirty="0">
              <a:latin typeface="KBScaredStraight" panose="02000603000000000000" pitchFamily="2" charset="0"/>
              <a:ea typeface="KBScaredStraight" panose="02000603000000000000" pitchFamily="2" charset="0"/>
            </a:endParaRPr>
          </a:p>
        </p:txBody>
      </p:sp>
    </p:spTree>
    <p:extLst>
      <p:ext uri="{BB962C8B-B14F-4D97-AF65-F5344CB8AC3E}">
        <p14:creationId xmlns:p14="http://schemas.microsoft.com/office/powerpoint/2010/main" val="322745560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dpi="0" rotWithShape="1">
            <a:blip r:embed="rId2"/>
            <a:srcRec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769953" y="14514"/>
            <a:ext cx="10668000" cy="6858000"/>
          </a:xfrm>
          <a:prstGeom prst="rect">
            <a:avLst/>
          </a:prstGeom>
          <a:solidFill>
            <a:srgbClr val="0F6295"/>
          </a:solidFill>
          <a:ln w="381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002181" y="43341"/>
            <a:ext cx="10203543" cy="685800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741983" y="36185"/>
            <a:ext cx="4700326" cy="1569660"/>
          </a:xfrm>
          <a:prstGeom prst="rect">
            <a:avLst/>
          </a:prstGeom>
          <a:noFill/>
        </p:spPr>
        <p:txBody>
          <a:bodyPr wrap="none" lIns="91440" tIns="45720" rIns="91440" bIns="45720">
            <a:spAutoFit/>
          </a:bodyPr>
          <a:lstStyle/>
          <a:p>
            <a:pPr algn="ctr"/>
            <a:r>
              <a:rPr lang="en-US" sz="9600" b="1" cap="none" spc="0" dirty="0" smtClean="0">
                <a:ln w="38100">
                  <a:solidFill>
                    <a:sysClr val="windowText" lastClr="000000"/>
                  </a:solidFill>
                  <a:prstDash val="solid"/>
                </a:ln>
                <a:solidFill>
                  <a:srgbClr val="0F6295"/>
                </a:solidFill>
                <a:effectLst>
                  <a:glow rad="101600">
                    <a:srgbClr val="01B488"/>
                  </a:glow>
                  <a:outerShdw blurRad="38100" dist="22860" dir="5400000" algn="tl" rotWithShape="0">
                    <a:srgbClr val="000000">
                      <a:alpha val="30000"/>
                    </a:srgbClr>
                  </a:outerShdw>
                </a:effectLst>
                <a:latin typeface="KG Second Chances Solid" panose="02000000000000000000" pitchFamily="2" charset="0"/>
              </a:rPr>
              <a:t>Saving</a:t>
            </a:r>
            <a:endParaRPr lang="en-US" sz="9600" b="1" cap="none" spc="0" dirty="0">
              <a:ln w="38100">
                <a:solidFill>
                  <a:sysClr val="windowText" lastClr="000000"/>
                </a:solidFill>
                <a:prstDash val="solid"/>
              </a:ln>
              <a:solidFill>
                <a:srgbClr val="0F6295"/>
              </a:solidFill>
              <a:effectLst>
                <a:glow rad="101600">
                  <a:srgbClr val="01B488"/>
                </a:glow>
                <a:outerShdw blurRad="38100" dist="22860" dir="5400000" algn="tl" rotWithShape="0">
                  <a:srgbClr val="000000">
                    <a:alpha val="30000"/>
                  </a:srgbClr>
                </a:outerShdw>
              </a:effectLst>
              <a:latin typeface="KG Second Chances Solid" panose="02000000000000000000" pitchFamily="2" charset="0"/>
            </a:endParaRPr>
          </a:p>
        </p:txBody>
      </p:sp>
      <p:sp>
        <p:nvSpPr>
          <p:cNvPr id="6" name="TextBox 5"/>
          <p:cNvSpPr txBox="1"/>
          <p:nvPr/>
        </p:nvSpPr>
        <p:spPr>
          <a:xfrm>
            <a:off x="998297" y="1572076"/>
            <a:ext cx="10207427" cy="6986528"/>
          </a:xfrm>
          <a:prstGeom prst="rect">
            <a:avLst/>
          </a:prstGeom>
          <a:noFill/>
        </p:spPr>
        <p:txBody>
          <a:bodyPr wrap="square" rtlCol="0">
            <a:spAutoFit/>
          </a:bodyPr>
          <a:lstStyle/>
          <a:p>
            <a:pPr marL="457200" indent="-457200">
              <a:buFont typeface="Arial" panose="020B0604020202020204" pitchFamily="34" charset="0"/>
              <a:buChar char="•"/>
            </a:pPr>
            <a:r>
              <a:rPr lang="en-US" sz="2800" dirty="0" smtClean="0">
                <a:solidFill>
                  <a:sysClr val="windowText" lastClr="000000"/>
                </a:solidFill>
                <a:latin typeface="KBScaredStraight" panose="02000603000000000000" pitchFamily="2" charset="0"/>
                <a:ea typeface="KBScaredStraight" panose="02000603000000000000" pitchFamily="2" charset="0"/>
              </a:rPr>
              <a:t>You may also choose to save money from your income for the future. </a:t>
            </a:r>
          </a:p>
          <a:p>
            <a:pPr marL="457200" indent="-457200">
              <a:buFont typeface="Arial" panose="020B0604020202020204" pitchFamily="34" charset="0"/>
              <a:buChar char="•"/>
            </a:pPr>
            <a:endParaRPr lang="en-US" dirty="0">
              <a:solidFill>
                <a:sysClr val="windowText" lastClr="000000"/>
              </a:solidFill>
              <a:latin typeface="KBScaredStraight" panose="02000603000000000000" pitchFamily="2" charset="0"/>
              <a:ea typeface="KBScaredStraight" panose="02000603000000000000" pitchFamily="2" charset="0"/>
            </a:endParaRPr>
          </a:p>
          <a:p>
            <a:pPr marL="457200" indent="-457200">
              <a:buFont typeface="Arial" panose="020B0604020202020204" pitchFamily="34" charset="0"/>
              <a:buChar char="•"/>
            </a:pPr>
            <a:r>
              <a:rPr lang="en-US" sz="2800" dirty="0" smtClean="0">
                <a:solidFill>
                  <a:sysClr val="windowText" lastClr="000000"/>
                </a:solidFill>
                <a:latin typeface="KBScaredStraight" panose="02000603000000000000" pitchFamily="2" charset="0"/>
                <a:ea typeface="KBScaredStraight" panose="02000603000000000000" pitchFamily="2" charset="0"/>
              </a:rPr>
              <a:t>Your savings is the amount of money that you have not spent after buying the things that you want or need.</a:t>
            </a:r>
          </a:p>
          <a:p>
            <a:pPr marL="457200" indent="-457200">
              <a:buFont typeface="Arial" panose="020B0604020202020204" pitchFamily="34" charset="0"/>
              <a:buChar char="•"/>
            </a:pPr>
            <a:endParaRPr lang="en-US" dirty="0">
              <a:solidFill>
                <a:sysClr val="windowText" lastClr="000000"/>
              </a:solidFill>
              <a:latin typeface="KBScaredStraight" panose="02000603000000000000" pitchFamily="2" charset="0"/>
              <a:ea typeface="KBScaredStraight" panose="02000603000000000000" pitchFamily="2" charset="0"/>
            </a:endParaRPr>
          </a:p>
          <a:p>
            <a:pPr marL="457200" indent="-457200">
              <a:buFont typeface="Arial" panose="020B0604020202020204" pitchFamily="34" charset="0"/>
              <a:buChar char="•"/>
            </a:pPr>
            <a:r>
              <a:rPr lang="en-US" sz="2800" dirty="0">
                <a:solidFill>
                  <a:sysClr val="windowText" lastClr="000000"/>
                </a:solidFill>
                <a:latin typeface="KBScaredStraight" panose="02000603000000000000" pitchFamily="2" charset="0"/>
                <a:ea typeface="KBScaredStraight" panose="02000603000000000000" pitchFamily="2" charset="0"/>
              </a:rPr>
              <a:t>It is a good idea to save money so that you have it in case of an emergency</a:t>
            </a:r>
            <a:r>
              <a:rPr lang="en-US" sz="2800" dirty="0" smtClean="0">
                <a:solidFill>
                  <a:sysClr val="windowText" lastClr="000000"/>
                </a:solidFill>
                <a:latin typeface="KBScaredStraight" panose="02000603000000000000" pitchFamily="2" charset="0"/>
                <a:ea typeface="KBScaredStraight" panose="02000603000000000000" pitchFamily="2" charset="0"/>
              </a:rPr>
              <a:t>.</a:t>
            </a:r>
          </a:p>
          <a:p>
            <a:pPr marL="457200" indent="-457200">
              <a:buFont typeface="Arial" panose="020B0604020202020204" pitchFamily="34" charset="0"/>
              <a:buChar char="•"/>
            </a:pPr>
            <a:endParaRPr lang="en-US" dirty="0">
              <a:solidFill>
                <a:sysClr val="windowText" lastClr="000000"/>
              </a:solidFill>
              <a:latin typeface="KBScaredStraight" panose="02000603000000000000" pitchFamily="2" charset="0"/>
              <a:ea typeface="KBScaredStraight" panose="02000603000000000000" pitchFamily="2" charset="0"/>
            </a:endParaRPr>
          </a:p>
          <a:p>
            <a:pPr marL="457200" indent="-457200">
              <a:buFont typeface="Arial" panose="020B0604020202020204" pitchFamily="34" charset="0"/>
              <a:buChar char="•"/>
            </a:pPr>
            <a:r>
              <a:rPr lang="en-US" sz="2800" dirty="0" smtClean="0">
                <a:solidFill>
                  <a:sysClr val="windowText" lastClr="000000"/>
                </a:solidFill>
                <a:latin typeface="KBScaredStraight" panose="02000603000000000000" pitchFamily="2" charset="0"/>
                <a:ea typeface="KBScaredStraight" panose="02000603000000000000" pitchFamily="2" charset="0"/>
              </a:rPr>
              <a:t>Typically, you put your savings into a bank account, but there are other ways that you can choose to invest your money.</a:t>
            </a:r>
          </a:p>
          <a:p>
            <a:pPr marL="457200" indent="-457200">
              <a:buFont typeface="Arial" panose="020B0604020202020204" pitchFamily="34" charset="0"/>
              <a:buChar char="•"/>
            </a:pPr>
            <a:endParaRPr lang="en-US" dirty="0">
              <a:solidFill>
                <a:sysClr val="windowText" lastClr="000000"/>
              </a:solidFill>
              <a:latin typeface="KBScaredStraight" panose="02000603000000000000" pitchFamily="2" charset="0"/>
              <a:ea typeface="KBScaredStraight" panose="02000603000000000000" pitchFamily="2" charset="0"/>
            </a:endParaRPr>
          </a:p>
          <a:p>
            <a:pPr marL="457200" indent="-457200">
              <a:buFont typeface="Arial" panose="020B0604020202020204" pitchFamily="34" charset="0"/>
              <a:buChar char="•"/>
            </a:pPr>
            <a:endParaRPr lang="en-US" sz="3200" dirty="0" smtClean="0">
              <a:solidFill>
                <a:sysClr val="windowText" lastClr="000000"/>
              </a:solidFill>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pPr>
            <a:endParaRPr lang="en-US" sz="3200" dirty="0">
              <a:solidFill>
                <a:sysClr val="windowText" lastClr="000000"/>
              </a:solidFill>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pPr>
            <a:endParaRPr lang="en-US" sz="3200" dirty="0" smtClean="0">
              <a:solidFill>
                <a:sysClr val="windowText" lastClr="000000"/>
              </a:solidFill>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pPr>
            <a:endParaRPr lang="en-US" sz="2800" dirty="0">
              <a:solidFill>
                <a:sysClr val="windowText" lastClr="000000"/>
              </a:solidFill>
              <a:latin typeface="KBScaredStraight" panose="02000603000000000000" pitchFamily="2" charset="0"/>
              <a:ea typeface="KBScaredStraight" panose="02000603000000000000" pitchFamily="2" charset="0"/>
            </a:endParaRPr>
          </a:p>
        </p:txBody>
      </p:sp>
      <p:sp>
        <p:nvSpPr>
          <p:cNvPr id="10" name="TextBox 9"/>
          <p:cNvSpPr txBox="1"/>
          <p:nvPr/>
        </p:nvSpPr>
        <p:spPr>
          <a:xfrm>
            <a:off x="766067" y="6657820"/>
            <a:ext cx="2653250" cy="276999"/>
          </a:xfrm>
          <a:prstGeom prst="rect">
            <a:avLst/>
          </a:prstGeom>
          <a:noFill/>
        </p:spPr>
        <p:txBody>
          <a:bodyPr wrap="square" rtlCol="0">
            <a:spAutoFit/>
          </a:bodyPr>
          <a:lstStyle/>
          <a:p>
            <a:r>
              <a:rPr lang="en-US" sz="1200" dirty="0" smtClean="0">
                <a:latin typeface="KBScaredStraight" panose="02000603000000000000" pitchFamily="2" charset="0"/>
                <a:ea typeface="KBScaredStraight" panose="02000603000000000000" pitchFamily="2" charset="0"/>
              </a:rPr>
              <a:t>© 2015 Brain Wrinkles</a:t>
            </a:r>
            <a:endParaRPr lang="en-US" sz="1200" dirty="0">
              <a:latin typeface="KBScaredStraight" panose="02000603000000000000" pitchFamily="2" charset="0"/>
              <a:ea typeface="KBScaredStraight" panose="02000603000000000000" pitchFamily="2" charset="0"/>
            </a:endParaRPr>
          </a:p>
        </p:txBody>
      </p:sp>
    </p:spTree>
    <p:extLst>
      <p:ext uri="{BB962C8B-B14F-4D97-AF65-F5344CB8AC3E}">
        <p14:creationId xmlns:p14="http://schemas.microsoft.com/office/powerpoint/2010/main" val="4658443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dpi="0" rotWithShape="1">
            <a:blip r:embed="rId2"/>
            <a:srcRec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769953" y="14514"/>
            <a:ext cx="10668000" cy="6858000"/>
          </a:xfrm>
          <a:prstGeom prst="rect">
            <a:avLst/>
          </a:prstGeom>
          <a:solidFill>
            <a:srgbClr val="0F6295"/>
          </a:solidFill>
          <a:ln w="381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002181" y="43341"/>
            <a:ext cx="10203543" cy="685800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025251" y="36185"/>
            <a:ext cx="6133795" cy="1569660"/>
          </a:xfrm>
          <a:prstGeom prst="rect">
            <a:avLst/>
          </a:prstGeom>
          <a:noFill/>
        </p:spPr>
        <p:txBody>
          <a:bodyPr wrap="none" lIns="91440" tIns="45720" rIns="91440" bIns="45720">
            <a:spAutoFit/>
          </a:bodyPr>
          <a:lstStyle/>
          <a:p>
            <a:pPr algn="ctr"/>
            <a:r>
              <a:rPr lang="en-US" sz="9600" b="1" cap="none" spc="0" dirty="0" smtClean="0">
                <a:ln w="38100">
                  <a:solidFill>
                    <a:sysClr val="windowText" lastClr="000000"/>
                  </a:solidFill>
                  <a:prstDash val="solid"/>
                </a:ln>
                <a:solidFill>
                  <a:srgbClr val="0F6295"/>
                </a:solidFill>
                <a:effectLst>
                  <a:glow rad="101600">
                    <a:srgbClr val="01B488"/>
                  </a:glow>
                  <a:outerShdw blurRad="38100" dist="22860" dir="5400000" algn="tl" rotWithShape="0">
                    <a:srgbClr val="000000">
                      <a:alpha val="30000"/>
                    </a:srgbClr>
                  </a:outerShdw>
                </a:effectLst>
                <a:latin typeface="KG Second Chances Solid" panose="02000000000000000000" pitchFamily="2" charset="0"/>
              </a:rPr>
              <a:t>Investing</a:t>
            </a:r>
            <a:endParaRPr lang="en-US" sz="9600" b="1" cap="none" spc="0" dirty="0">
              <a:ln w="38100">
                <a:solidFill>
                  <a:sysClr val="windowText" lastClr="000000"/>
                </a:solidFill>
                <a:prstDash val="solid"/>
              </a:ln>
              <a:solidFill>
                <a:srgbClr val="0F6295"/>
              </a:solidFill>
              <a:effectLst>
                <a:glow rad="101600">
                  <a:srgbClr val="01B488"/>
                </a:glow>
                <a:outerShdw blurRad="38100" dist="22860" dir="5400000" algn="tl" rotWithShape="0">
                  <a:srgbClr val="000000">
                    <a:alpha val="30000"/>
                  </a:srgbClr>
                </a:outerShdw>
              </a:effectLst>
              <a:latin typeface="KG Second Chances Solid" panose="02000000000000000000" pitchFamily="2" charset="0"/>
            </a:endParaRPr>
          </a:p>
        </p:txBody>
      </p:sp>
      <p:sp>
        <p:nvSpPr>
          <p:cNvPr id="6" name="TextBox 5"/>
          <p:cNvSpPr txBox="1"/>
          <p:nvPr/>
        </p:nvSpPr>
        <p:spPr>
          <a:xfrm>
            <a:off x="998296" y="1642030"/>
            <a:ext cx="10207427" cy="8725466"/>
          </a:xfrm>
          <a:prstGeom prst="rect">
            <a:avLst/>
          </a:prstGeom>
          <a:noFill/>
        </p:spPr>
        <p:txBody>
          <a:bodyPr wrap="square" rtlCol="0">
            <a:spAutoFit/>
          </a:bodyPr>
          <a:lstStyle/>
          <a:p>
            <a:pPr marL="457200" indent="-457200">
              <a:buFont typeface="Arial" panose="020B0604020202020204" pitchFamily="34" charset="0"/>
              <a:buChar char="•"/>
            </a:pPr>
            <a:r>
              <a:rPr lang="en-US" sz="2700" dirty="0" smtClean="0">
                <a:solidFill>
                  <a:sysClr val="windowText" lastClr="000000"/>
                </a:solidFill>
                <a:latin typeface="KBScaredStraight" panose="02000603000000000000" pitchFamily="2" charset="0"/>
                <a:ea typeface="KBScaredStraight" panose="02000603000000000000" pitchFamily="2" charset="0"/>
              </a:rPr>
              <a:t>Investing is how you make your money grow, or appreciate, to gain a financial return.</a:t>
            </a:r>
          </a:p>
          <a:p>
            <a:pPr marL="457200" indent="-457200">
              <a:buFont typeface="Arial" panose="020B0604020202020204" pitchFamily="34" charset="0"/>
              <a:buChar char="•"/>
            </a:pPr>
            <a:endParaRPr lang="en-US" sz="2000" dirty="0">
              <a:solidFill>
                <a:sysClr val="windowText" lastClr="000000"/>
              </a:solidFill>
              <a:latin typeface="KBScaredStraight" panose="02000603000000000000" pitchFamily="2" charset="0"/>
              <a:ea typeface="KBScaredStraight" panose="02000603000000000000" pitchFamily="2" charset="0"/>
            </a:endParaRPr>
          </a:p>
          <a:p>
            <a:pPr marL="457200" indent="-457200">
              <a:buFont typeface="Arial" panose="020B0604020202020204" pitchFamily="34" charset="0"/>
              <a:buChar char="•"/>
            </a:pPr>
            <a:r>
              <a:rPr lang="en-US" sz="2700" dirty="0" smtClean="0">
                <a:solidFill>
                  <a:sysClr val="windowText" lastClr="000000"/>
                </a:solidFill>
                <a:latin typeface="KBScaredStraight" panose="02000603000000000000" pitchFamily="2" charset="0"/>
                <a:ea typeface="KBScaredStraight" panose="02000603000000000000" pitchFamily="2" charset="0"/>
              </a:rPr>
              <a:t>You can increase your money by investing in many different ways: stocks and bonds, real estate, collectibles, businesses, etc.</a:t>
            </a:r>
          </a:p>
          <a:p>
            <a:pPr marL="457200" indent="-457200">
              <a:buFont typeface="Arial" panose="020B0604020202020204" pitchFamily="34" charset="0"/>
              <a:buChar char="•"/>
            </a:pPr>
            <a:endParaRPr lang="en-US" dirty="0">
              <a:solidFill>
                <a:sysClr val="windowText" lastClr="000000"/>
              </a:solidFill>
              <a:latin typeface="KBScaredStraight" panose="02000603000000000000" pitchFamily="2" charset="0"/>
              <a:ea typeface="KBScaredStraight" panose="02000603000000000000" pitchFamily="2" charset="0"/>
            </a:endParaRPr>
          </a:p>
          <a:p>
            <a:pPr marL="457200" indent="-457200">
              <a:buFont typeface="Arial" panose="020B0604020202020204" pitchFamily="34" charset="0"/>
              <a:buChar char="•"/>
            </a:pPr>
            <a:r>
              <a:rPr lang="en-US" sz="2700" dirty="0" smtClean="0">
                <a:solidFill>
                  <a:sysClr val="windowText" lastClr="000000"/>
                </a:solidFill>
                <a:latin typeface="KBScaredStraight" panose="02000603000000000000" pitchFamily="2" charset="0"/>
                <a:ea typeface="KBScaredStraight" panose="02000603000000000000" pitchFamily="2" charset="0"/>
              </a:rPr>
              <a:t>Investing means postponing current consumption in order to pursue an activity with greater benefits in the future.</a:t>
            </a:r>
          </a:p>
          <a:p>
            <a:pPr marL="457200" indent="-457200">
              <a:buFont typeface="Arial" panose="020B0604020202020204" pitchFamily="34" charset="0"/>
              <a:buChar char="•"/>
            </a:pPr>
            <a:endParaRPr lang="en-US" dirty="0">
              <a:solidFill>
                <a:sysClr val="windowText" lastClr="000000"/>
              </a:solidFill>
              <a:latin typeface="KBScaredStraight" panose="02000603000000000000" pitchFamily="2" charset="0"/>
              <a:ea typeface="KBScaredStraight" panose="02000603000000000000" pitchFamily="2" charset="0"/>
            </a:endParaRPr>
          </a:p>
          <a:p>
            <a:pPr marL="457200" indent="-457200">
              <a:buFont typeface="Arial" panose="020B0604020202020204" pitchFamily="34" charset="0"/>
              <a:buChar char="•"/>
            </a:pPr>
            <a:r>
              <a:rPr lang="en-US" sz="2700" dirty="0" smtClean="0">
                <a:solidFill>
                  <a:sysClr val="windowText" lastClr="000000"/>
                </a:solidFill>
                <a:latin typeface="KBScaredStraight" panose="02000603000000000000" pitchFamily="2" charset="0"/>
                <a:ea typeface="KBScaredStraight" panose="02000603000000000000" pitchFamily="2" charset="0"/>
              </a:rPr>
              <a:t>Basically, after a period of time, you should get more money than you put in due to interest.</a:t>
            </a:r>
          </a:p>
          <a:p>
            <a:pPr marL="457200" indent="-457200">
              <a:buFont typeface="Arial" panose="020B0604020202020204" pitchFamily="34" charset="0"/>
              <a:buChar char="•"/>
            </a:pPr>
            <a:endParaRPr lang="en-US" sz="3200" dirty="0">
              <a:solidFill>
                <a:sysClr val="windowText" lastClr="000000"/>
              </a:solidFill>
              <a:latin typeface="KBScaredStraight" panose="02000603000000000000" pitchFamily="2" charset="0"/>
              <a:ea typeface="KBScaredStraight" panose="02000603000000000000" pitchFamily="2" charset="0"/>
            </a:endParaRPr>
          </a:p>
          <a:p>
            <a:pPr marL="457200" indent="-457200">
              <a:buFont typeface="Arial" panose="020B0604020202020204" pitchFamily="34" charset="0"/>
              <a:buChar char="•"/>
            </a:pPr>
            <a:endParaRPr lang="en-US" sz="3200" dirty="0" smtClean="0">
              <a:solidFill>
                <a:sysClr val="windowText" lastClr="000000"/>
              </a:solidFill>
              <a:latin typeface="KBScaredStraight" panose="02000603000000000000" pitchFamily="2" charset="0"/>
              <a:ea typeface="KBScaredStraight" panose="02000603000000000000" pitchFamily="2" charset="0"/>
            </a:endParaRPr>
          </a:p>
          <a:p>
            <a:pPr marL="457200" indent="-457200">
              <a:buFont typeface="Arial" panose="020B0604020202020204" pitchFamily="34" charset="0"/>
              <a:buChar char="•"/>
            </a:pPr>
            <a:endParaRPr lang="en-US" sz="3200" dirty="0">
              <a:solidFill>
                <a:sysClr val="windowText" lastClr="000000"/>
              </a:solidFill>
              <a:latin typeface="KBScaredStraight" panose="02000603000000000000" pitchFamily="2" charset="0"/>
              <a:ea typeface="KBScaredStraight" panose="02000603000000000000" pitchFamily="2" charset="0"/>
            </a:endParaRPr>
          </a:p>
          <a:p>
            <a:pPr marL="457200" indent="-457200">
              <a:buFont typeface="Arial" panose="020B0604020202020204" pitchFamily="34" charset="0"/>
              <a:buChar char="•"/>
            </a:pPr>
            <a:endParaRPr lang="en-US" sz="3200" dirty="0" smtClean="0">
              <a:solidFill>
                <a:sysClr val="windowText" lastClr="000000"/>
              </a:solidFill>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pPr>
            <a:endParaRPr lang="en-US" sz="3200" dirty="0">
              <a:solidFill>
                <a:sysClr val="windowText" lastClr="000000"/>
              </a:solidFill>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pPr>
            <a:endParaRPr lang="en-US" sz="3200" dirty="0" smtClean="0">
              <a:solidFill>
                <a:sysClr val="windowText" lastClr="000000"/>
              </a:solidFill>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pPr>
            <a:endParaRPr lang="en-US" sz="2800" dirty="0">
              <a:solidFill>
                <a:sysClr val="windowText" lastClr="000000"/>
              </a:solidFill>
              <a:latin typeface="KBScaredStraight" panose="02000603000000000000" pitchFamily="2" charset="0"/>
              <a:ea typeface="KBScaredStraight" panose="02000603000000000000" pitchFamily="2" charset="0"/>
            </a:endParaRPr>
          </a:p>
        </p:txBody>
      </p:sp>
      <p:sp>
        <p:nvSpPr>
          <p:cNvPr id="10" name="TextBox 9"/>
          <p:cNvSpPr txBox="1"/>
          <p:nvPr/>
        </p:nvSpPr>
        <p:spPr>
          <a:xfrm>
            <a:off x="766067" y="6657820"/>
            <a:ext cx="2653250" cy="276999"/>
          </a:xfrm>
          <a:prstGeom prst="rect">
            <a:avLst/>
          </a:prstGeom>
          <a:noFill/>
        </p:spPr>
        <p:txBody>
          <a:bodyPr wrap="square" rtlCol="0">
            <a:spAutoFit/>
          </a:bodyPr>
          <a:lstStyle/>
          <a:p>
            <a:r>
              <a:rPr lang="en-US" sz="1200" dirty="0" smtClean="0">
                <a:latin typeface="KBScaredStraight" panose="02000603000000000000" pitchFamily="2" charset="0"/>
                <a:ea typeface="KBScaredStraight" panose="02000603000000000000" pitchFamily="2" charset="0"/>
              </a:rPr>
              <a:t>© 2015 Brain Wrinkles</a:t>
            </a:r>
            <a:endParaRPr lang="en-US" sz="1200" dirty="0">
              <a:latin typeface="KBScaredStraight" panose="02000603000000000000" pitchFamily="2" charset="0"/>
              <a:ea typeface="KBScaredStraight" panose="02000603000000000000" pitchFamily="2" charset="0"/>
            </a:endParaRPr>
          </a:p>
        </p:txBody>
      </p:sp>
    </p:spTree>
    <p:extLst>
      <p:ext uri="{BB962C8B-B14F-4D97-AF65-F5344CB8AC3E}">
        <p14:creationId xmlns:p14="http://schemas.microsoft.com/office/powerpoint/2010/main" val="276871697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dpi="0" rotWithShape="1">
            <a:blip r:embed="rId2"/>
            <a:srcRec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769953" y="14514"/>
            <a:ext cx="10668000" cy="6858000"/>
          </a:xfrm>
          <a:prstGeom prst="rect">
            <a:avLst/>
          </a:prstGeom>
          <a:solidFill>
            <a:srgbClr val="0F6295"/>
          </a:solidFill>
          <a:ln w="381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002181" y="43341"/>
            <a:ext cx="10203543" cy="685800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947876" y="36185"/>
            <a:ext cx="4288546" cy="1569660"/>
          </a:xfrm>
          <a:prstGeom prst="rect">
            <a:avLst/>
          </a:prstGeom>
          <a:noFill/>
        </p:spPr>
        <p:txBody>
          <a:bodyPr wrap="none" lIns="91440" tIns="45720" rIns="91440" bIns="45720">
            <a:spAutoFit/>
          </a:bodyPr>
          <a:lstStyle/>
          <a:p>
            <a:pPr algn="ctr"/>
            <a:r>
              <a:rPr lang="en-US" sz="9600" b="1" cap="none" spc="0" dirty="0" smtClean="0">
                <a:ln w="38100">
                  <a:solidFill>
                    <a:sysClr val="windowText" lastClr="000000"/>
                  </a:solidFill>
                  <a:prstDash val="solid"/>
                </a:ln>
                <a:solidFill>
                  <a:srgbClr val="0F6295"/>
                </a:solidFill>
                <a:effectLst>
                  <a:glow rad="101600">
                    <a:srgbClr val="01B488"/>
                  </a:glow>
                  <a:outerShdw blurRad="38100" dist="22860" dir="5400000" algn="tl" rotWithShape="0">
                    <a:srgbClr val="000000">
                      <a:alpha val="30000"/>
                    </a:srgbClr>
                  </a:outerShdw>
                </a:effectLst>
                <a:latin typeface="KG Second Chances Solid" panose="02000000000000000000" pitchFamily="2" charset="0"/>
              </a:rPr>
              <a:t>Credit</a:t>
            </a:r>
            <a:endParaRPr lang="en-US" sz="9600" b="1" cap="none" spc="0" dirty="0">
              <a:ln w="38100">
                <a:solidFill>
                  <a:sysClr val="windowText" lastClr="000000"/>
                </a:solidFill>
                <a:prstDash val="solid"/>
              </a:ln>
              <a:solidFill>
                <a:srgbClr val="0F6295"/>
              </a:solidFill>
              <a:effectLst>
                <a:glow rad="101600">
                  <a:srgbClr val="01B488"/>
                </a:glow>
                <a:outerShdw blurRad="38100" dist="22860" dir="5400000" algn="tl" rotWithShape="0">
                  <a:srgbClr val="000000">
                    <a:alpha val="30000"/>
                  </a:srgbClr>
                </a:outerShdw>
              </a:effectLst>
              <a:latin typeface="KG Second Chances Solid" panose="02000000000000000000" pitchFamily="2" charset="0"/>
            </a:endParaRPr>
          </a:p>
        </p:txBody>
      </p:sp>
      <p:sp>
        <p:nvSpPr>
          <p:cNvPr id="6" name="TextBox 5"/>
          <p:cNvSpPr txBox="1"/>
          <p:nvPr/>
        </p:nvSpPr>
        <p:spPr>
          <a:xfrm>
            <a:off x="998297" y="1405547"/>
            <a:ext cx="10207427" cy="8710077"/>
          </a:xfrm>
          <a:prstGeom prst="rect">
            <a:avLst/>
          </a:prstGeom>
          <a:noFill/>
        </p:spPr>
        <p:txBody>
          <a:bodyPr wrap="square" rtlCol="0">
            <a:spAutoFit/>
          </a:bodyPr>
          <a:lstStyle/>
          <a:p>
            <a:pPr marL="457200" indent="-457200">
              <a:buFont typeface="Arial" panose="020B0604020202020204" pitchFamily="34" charset="0"/>
              <a:buChar char="•"/>
            </a:pPr>
            <a:r>
              <a:rPr lang="en-US" sz="2800" dirty="0" smtClean="0">
                <a:solidFill>
                  <a:sysClr val="windowText" lastClr="000000"/>
                </a:solidFill>
                <a:latin typeface="KBScaredStraight" panose="02000603000000000000" pitchFamily="2" charset="0"/>
                <a:ea typeface="KBScaredStraight" panose="02000603000000000000" pitchFamily="2" charset="0"/>
              </a:rPr>
              <a:t>People use credit to buy something now and pay for it later. </a:t>
            </a:r>
          </a:p>
          <a:p>
            <a:pPr marL="457200" indent="-457200">
              <a:buFont typeface="Arial" panose="020B0604020202020204" pitchFamily="34" charset="0"/>
              <a:buChar char="•"/>
            </a:pPr>
            <a:endParaRPr lang="en-US" dirty="0">
              <a:solidFill>
                <a:sysClr val="windowText" lastClr="000000"/>
              </a:solidFill>
              <a:latin typeface="KBScaredStraight" panose="02000603000000000000" pitchFamily="2" charset="0"/>
              <a:ea typeface="KBScaredStraight" panose="02000603000000000000" pitchFamily="2" charset="0"/>
            </a:endParaRPr>
          </a:p>
          <a:p>
            <a:pPr marL="457200" indent="-457200">
              <a:buFont typeface="Arial" panose="020B0604020202020204" pitchFamily="34" charset="0"/>
              <a:buChar char="•"/>
            </a:pPr>
            <a:r>
              <a:rPr lang="en-US" sz="2800" dirty="0" smtClean="0">
                <a:solidFill>
                  <a:sysClr val="windowText" lastClr="000000"/>
                </a:solidFill>
                <a:latin typeface="KBScaredStraight" panose="02000603000000000000" pitchFamily="2" charset="0"/>
                <a:ea typeface="KBScaredStraight" panose="02000603000000000000" pitchFamily="2" charset="0"/>
              </a:rPr>
              <a:t>When you buy something using credit, you have to pay back the money that you borrowed, plus an additional amount in interest.</a:t>
            </a:r>
          </a:p>
          <a:p>
            <a:pPr marL="457200" indent="-457200">
              <a:buFont typeface="Arial" panose="020B0604020202020204" pitchFamily="34" charset="0"/>
              <a:buChar char="•"/>
            </a:pPr>
            <a:endParaRPr lang="en-US" dirty="0">
              <a:solidFill>
                <a:sysClr val="windowText" lastClr="000000"/>
              </a:solidFill>
              <a:latin typeface="KBScaredStraight" panose="02000603000000000000" pitchFamily="2" charset="0"/>
              <a:ea typeface="KBScaredStraight" panose="02000603000000000000" pitchFamily="2" charset="0"/>
            </a:endParaRPr>
          </a:p>
          <a:p>
            <a:pPr marL="457200" indent="-457200">
              <a:buFont typeface="Arial" panose="020B0604020202020204" pitchFamily="34" charset="0"/>
              <a:buChar char="•"/>
            </a:pPr>
            <a:r>
              <a:rPr lang="en-US" sz="2800" dirty="0" smtClean="0">
                <a:solidFill>
                  <a:sysClr val="windowText" lastClr="000000"/>
                </a:solidFill>
                <a:latin typeface="KBScaredStraight" panose="02000603000000000000" pitchFamily="2" charset="0"/>
                <a:ea typeface="KBScaredStraight" panose="02000603000000000000" pitchFamily="2" charset="0"/>
              </a:rPr>
              <a:t>Interest is a fee paid for the use of someone else’s money.</a:t>
            </a:r>
          </a:p>
          <a:p>
            <a:pPr marL="457200" indent="-457200">
              <a:buFont typeface="Arial" panose="020B0604020202020204" pitchFamily="34" charset="0"/>
              <a:buChar char="•"/>
            </a:pPr>
            <a:endParaRPr lang="en-US" dirty="0">
              <a:solidFill>
                <a:sysClr val="windowText" lastClr="000000"/>
              </a:solidFill>
              <a:latin typeface="KBScaredStraight" panose="02000603000000000000" pitchFamily="2" charset="0"/>
              <a:ea typeface="KBScaredStraight" panose="02000603000000000000" pitchFamily="2" charset="0"/>
            </a:endParaRPr>
          </a:p>
          <a:p>
            <a:pPr marL="457200" indent="-457200">
              <a:buFont typeface="Arial" panose="020B0604020202020204" pitchFamily="34" charset="0"/>
              <a:buChar char="•"/>
            </a:pPr>
            <a:r>
              <a:rPr lang="en-US" sz="2800" dirty="0" smtClean="0">
                <a:solidFill>
                  <a:sysClr val="windowText" lastClr="000000"/>
                </a:solidFill>
                <a:latin typeface="KBScaredStraight" panose="02000603000000000000" pitchFamily="2" charset="0"/>
                <a:ea typeface="KBScaredStraight" panose="02000603000000000000" pitchFamily="2" charset="0"/>
              </a:rPr>
              <a:t>People who can borrow money with a low interest rate are said to have good credit, while those who cannot borrow such amounts are said to have bad credit.</a:t>
            </a:r>
          </a:p>
          <a:p>
            <a:pPr marL="457200" indent="-457200">
              <a:buFont typeface="Arial" panose="020B0604020202020204" pitchFamily="34" charset="0"/>
              <a:buChar char="•"/>
            </a:pPr>
            <a:endParaRPr lang="en-US" sz="3200" dirty="0">
              <a:solidFill>
                <a:sysClr val="windowText" lastClr="000000"/>
              </a:solidFill>
              <a:latin typeface="KBScaredStraight" panose="02000603000000000000" pitchFamily="2" charset="0"/>
              <a:ea typeface="KBScaredStraight" panose="02000603000000000000" pitchFamily="2" charset="0"/>
            </a:endParaRPr>
          </a:p>
          <a:p>
            <a:pPr marL="457200" indent="-457200">
              <a:buFont typeface="Arial" panose="020B0604020202020204" pitchFamily="34" charset="0"/>
              <a:buChar char="•"/>
            </a:pPr>
            <a:endParaRPr lang="en-US" sz="3200" dirty="0" smtClean="0">
              <a:solidFill>
                <a:sysClr val="windowText" lastClr="000000"/>
              </a:solidFill>
              <a:latin typeface="KBScaredStraight" panose="02000603000000000000" pitchFamily="2" charset="0"/>
              <a:ea typeface="KBScaredStraight" panose="02000603000000000000" pitchFamily="2" charset="0"/>
            </a:endParaRPr>
          </a:p>
          <a:p>
            <a:pPr marL="457200" indent="-457200">
              <a:buFont typeface="Arial" panose="020B0604020202020204" pitchFamily="34" charset="0"/>
              <a:buChar char="•"/>
            </a:pPr>
            <a:endParaRPr lang="en-US" sz="3200" dirty="0">
              <a:solidFill>
                <a:sysClr val="windowText" lastClr="000000"/>
              </a:solidFill>
              <a:latin typeface="KBScaredStraight" panose="02000603000000000000" pitchFamily="2" charset="0"/>
              <a:ea typeface="KBScaredStraight" panose="02000603000000000000" pitchFamily="2" charset="0"/>
            </a:endParaRPr>
          </a:p>
          <a:p>
            <a:pPr marL="457200" indent="-457200">
              <a:buFont typeface="Arial" panose="020B0604020202020204" pitchFamily="34" charset="0"/>
              <a:buChar char="•"/>
            </a:pPr>
            <a:endParaRPr lang="en-US" sz="3200" dirty="0" smtClean="0">
              <a:solidFill>
                <a:sysClr val="windowText" lastClr="000000"/>
              </a:solidFill>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pPr>
            <a:endParaRPr lang="en-US" sz="3200" dirty="0">
              <a:solidFill>
                <a:sysClr val="windowText" lastClr="000000"/>
              </a:solidFill>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pPr>
            <a:endParaRPr lang="en-US" sz="3200" dirty="0" smtClean="0">
              <a:solidFill>
                <a:sysClr val="windowText" lastClr="000000"/>
              </a:solidFill>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pPr>
            <a:endParaRPr lang="en-US" sz="2800" dirty="0">
              <a:solidFill>
                <a:sysClr val="windowText" lastClr="000000"/>
              </a:solidFill>
              <a:latin typeface="KBScaredStraight" panose="02000603000000000000" pitchFamily="2" charset="0"/>
              <a:ea typeface="KBScaredStraight" panose="02000603000000000000" pitchFamily="2" charset="0"/>
            </a:endParaRPr>
          </a:p>
        </p:txBody>
      </p:sp>
      <p:sp>
        <p:nvSpPr>
          <p:cNvPr id="10" name="TextBox 9"/>
          <p:cNvSpPr txBox="1"/>
          <p:nvPr/>
        </p:nvSpPr>
        <p:spPr>
          <a:xfrm>
            <a:off x="766067" y="6657820"/>
            <a:ext cx="2653250" cy="276999"/>
          </a:xfrm>
          <a:prstGeom prst="rect">
            <a:avLst/>
          </a:prstGeom>
          <a:noFill/>
        </p:spPr>
        <p:txBody>
          <a:bodyPr wrap="square" rtlCol="0">
            <a:spAutoFit/>
          </a:bodyPr>
          <a:lstStyle/>
          <a:p>
            <a:r>
              <a:rPr lang="en-US" sz="1200" dirty="0" smtClean="0">
                <a:latin typeface="KBScaredStraight" panose="02000603000000000000" pitchFamily="2" charset="0"/>
                <a:ea typeface="KBScaredStraight" panose="02000603000000000000" pitchFamily="2" charset="0"/>
              </a:rPr>
              <a:t>© 2015 Brain Wrinkles</a:t>
            </a:r>
            <a:endParaRPr lang="en-US" sz="1200" dirty="0">
              <a:latin typeface="KBScaredStraight" panose="02000603000000000000" pitchFamily="2" charset="0"/>
              <a:ea typeface="KBScaredStraight" panose="02000603000000000000" pitchFamily="2" charset="0"/>
            </a:endParaRPr>
          </a:p>
        </p:txBody>
      </p:sp>
    </p:spTree>
    <p:extLst>
      <p:ext uri="{BB962C8B-B14F-4D97-AF65-F5344CB8AC3E}">
        <p14:creationId xmlns:p14="http://schemas.microsoft.com/office/powerpoint/2010/main" val="357736376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92" y="-14313"/>
            <a:ext cx="12192000" cy="6858000"/>
          </a:xfrm>
          <a:prstGeom prst="rect">
            <a:avLst/>
          </a:prstGeom>
          <a:solidFill>
            <a:srgbClr val="0F629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6406" y="6624342"/>
            <a:ext cx="2653250" cy="276999"/>
          </a:xfrm>
          <a:prstGeom prst="rect">
            <a:avLst/>
          </a:prstGeom>
          <a:noFill/>
        </p:spPr>
        <p:txBody>
          <a:bodyPr wrap="square" rtlCol="0">
            <a:spAutoFit/>
          </a:bodyPr>
          <a:lstStyle/>
          <a:p>
            <a:r>
              <a:rPr lang="en-US" sz="1200" dirty="0" smtClean="0">
                <a:latin typeface="KBScaredStraight" panose="02000603000000000000" pitchFamily="2" charset="0"/>
                <a:ea typeface="KBScaredStraight" panose="02000603000000000000" pitchFamily="2" charset="0"/>
              </a:rPr>
              <a:t>© 2015 Brain Wrinkles</a:t>
            </a:r>
            <a:endParaRPr lang="en-US" sz="1200" dirty="0">
              <a:latin typeface="KBScaredStraight" panose="02000603000000000000" pitchFamily="2" charset="0"/>
              <a:ea typeface="KBScaredStraight" panose="02000603000000000000" pitchFamily="2" charset="0"/>
            </a:endParaRPr>
          </a:p>
        </p:txBody>
      </p:sp>
      <p:sp>
        <p:nvSpPr>
          <p:cNvPr id="6" name="TextBox 5"/>
          <p:cNvSpPr txBox="1"/>
          <p:nvPr/>
        </p:nvSpPr>
        <p:spPr>
          <a:xfrm>
            <a:off x="5749829" y="2886011"/>
            <a:ext cx="5171544" cy="1015663"/>
          </a:xfrm>
          <a:prstGeom prst="rect">
            <a:avLst/>
          </a:prstGeom>
          <a:noFill/>
        </p:spPr>
        <p:txBody>
          <a:bodyPr wrap="square" rtlCol="0">
            <a:spAutoFit/>
          </a:bodyPr>
          <a:lstStyle/>
          <a:p>
            <a:pPr algn="ctr"/>
            <a:r>
              <a:rPr lang="en-US" sz="3200" dirty="0" smtClean="0">
                <a:solidFill>
                  <a:sysClr val="windowText" lastClr="000000"/>
                </a:solidFill>
                <a:latin typeface="KBScaredStraight" panose="02000603000000000000" pitchFamily="2" charset="0"/>
                <a:ea typeface="KBScaredStraight" panose="02000603000000000000" pitchFamily="2" charset="0"/>
              </a:rPr>
              <a:t>Credit Card</a:t>
            </a:r>
          </a:p>
          <a:p>
            <a:pPr marL="571500" indent="-571500">
              <a:buFont typeface="Arial" panose="020B0604020202020204" pitchFamily="34" charset="0"/>
              <a:buChar char="•"/>
            </a:pPr>
            <a:endParaRPr lang="en-US" sz="2800" dirty="0">
              <a:solidFill>
                <a:sysClr val="windowText" lastClr="000000"/>
              </a:solidFill>
              <a:latin typeface="KBScaredStraight" panose="02000603000000000000" pitchFamily="2" charset="0"/>
              <a:ea typeface="KBScaredStraight" panose="02000603000000000000" pitchFamily="2" charset="0"/>
            </a:endParaRPr>
          </a:p>
        </p:txBody>
      </p:sp>
      <p:sp>
        <p:nvSpPr>
          <p:cNvPr id="9" name="TextBox 8"/>
          <p:cNvSpPr txBox="1"/>
          <p:nvPr/>
        </p:nvSpPr>
        <p:spPr>
          <a:xfrm>
            <a:off x="1343031" y="2093302"/>
            <a:ext cx="5171544" cy="1015663"/>
          </a:xfrm>
          <a:prstGeom prst="rect">
            <a:avLst/>
          </a:prstGeom>
          <a:noFill/>
        </p:spPr>
        <p:txBody>
          <a:bodyPr wrap="square" rtlCol="0">
            <a:spAutoFit/>
          </a:bodyPr>
          <a:lstStyle/>
          <a:p>
            <a:pPr algn="ctr"/>
            <a:r>
              <a:rPr lang="en-US" sz="3200" dirty="0" smtClean="0">
                <a:solidFill>
                  <a:sysClr val="windowText" lastClr="000000"/>
                </a:solidFill>
                <a:latin typeface="KBScaredStraight" panose="02000603000000000000" pitchFamily="2" charset="0"/>
                <a:ea typeface="KBScaredStraight" panose="02000603000000000000" pitchFamily="2" charset="0"/>
              </a:rPr>
              <a:t>Bank Loan</a:t>
            </a:r>
          </a:p>
          <a:p>
            <a:pPr marL="571500" indent="-571500">
              <a:buFont typeface="Arial" panose="020B0604020202020204" pitchFamily="34" charset="0"/>
              <a:buChar char="•"/>
            </a:pPr>
            <a:endParaRPr lang="en-US" sz="2800" dirty="0">
              <a:solidFill>
                <a:sysClr val="windowText" lastClr="000000"/>
              </a:solidFill>
              <a:latin typeface="KBScaredStraight" panose="02000603000000000000" pitchFamily="2" charset="0"/>
              <a:ea typeface="KBScaredStraight" panose="02000603000000000000" pitchFamily="2" charset="0"/>
            </a:endParaRPr>
          </a:p>
        </p:txBody>
      </p:sp>
      <p:sp>
        <p:nvSpPr>
          <p:cNvPr id="11" name="Rectangle 10"/>
          <p:cNvSpPr/>
          <p:nvPr/>
        </p:nvSpPr>
        <p:spPr>
          <a:xfrm>
            <a:off x="545408" y="15259"/>
            <a:ext cx="11469999" cy="1569660"/>
          </a:xfrm>
          <a:prstGeom prst="rect">
            <a:avLst/>
          </a:prstGeom>
          <a:noFill/>
        </p:spPr>
        <p:txBody>
          <a:bodyPr wrap="none" lIns="91440" tIns="45720" rIns="91440" bIns="45720">
            <a:spAutoFit/>
          </a:bodyPr>
          <a:lstStyle/>
          <a:p>
            <a:pPr algn="ctr"/>
            <a:r>
              <a:rPr lang="en-US" sz="9600" b="1" cap="none" spc="0" dirty="0" smtClean="0">
                <a:ln w="38100">
                  <a:solidFill>
                    <a:sysClr val="windowText" lastClr="000000"/>
                  </a:solidFill>
                  <a:prstDash val="solid"/>
                </a:ln>
                <a:solidFill>
                  <a:schemeClr val="bg1"/>
                </a:solidFill>
                <a:effectLst>
                  <a:glow rad="101600">
                    <a:srgbClr val="01B488"/>
                  </a:glow>
                  <a:outerShdw blurRad="38100" dist="22860" dir="5400000" algn="tl" rotWithShape="0">
                    <a:srgbClr val="000000">
                      <a:alpha val="30000"/>
                    </a:srgbClr>
                  </a:outerShdw>
                </a:effectLst>
                <a:latin typeface="KG Second Chances Solid" panose="02000000000000000000" pitchFamily="2" charset="0"/>
              </a:rPr>
              <a:t>2 Forms of Credit</a:t>
            </a:r>
            <a:endParaRPr lang="en-US" sz="9600" b="1" cap="none" spc="0" dirty="0">
              <a:ln w="38100">
                <a:solidFill>
                  <a:sysClr val="windowText" lastClr="000000"/>
                </a:solidFill>
                <a:prstDash val="solid"/>
              </a:ln>
              <a:solidFill>
                <a:schemeClr val="bg1"/>
              </a:solidFill>
              <a:effectLst>
                <a:glow rad="101600">
                  <a:srgbClr val="01B488"/>
                </a:glow>
                <a:outerShdw blurRad="38100" dist="22860" dir="5400000" algn="tl" rotWithShape="0">
                  <a:srgbClr val="000000">
                    <a:alpha val="30000"/>
                  </a:srgbClr>
                </a:outerShdw>
              </a:effectLst>
              <a:latin typeface="KG Second Chances Solid" panose="02000000000000000000" pitchFamily="2" charset="0"/>
            </a:endParaRPr>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4485" t="18621" r="3954" b="17069"/>
          <a:stretch/>
        </p:blipFill>
        <p:spPr>
          <a:xfrm>
            <a:off x="6717817" y="3572005"/>
            <a:ext cx="3235569" cy="2039815"/>
          </a:xfrm>
          <a:prstGeom prst="rect">
            <a:avLst/>
          </a:prstGeom>
          <a:ln w="38100">
            <a:solidFill>
              <a:schemeClr val="tx1"/>
            </a:solidFill>
          </a:ln>
          <a:effectLst>
            <a:outerShdw blurRad="292100" dist="139700" dir="2700000" algn="tl" rotWithShape="0">
              <a:srgbClr val="333333">
                <a:alpha val="65000"/>
              </a:srgbClr>
            </a:outerShdw>
          </a:effectLst>
        </p:spPr>
      </p:pic>
      <p:pic>
        <p:nvPicPr>
          <p:cNvPr id="3" name="Picture 2"/>
          <p:cNvPicPr>
            <a:picLocks noChangeAspect="1"/>
          </p:cNvPicPr>
          <p:nvPr/>
        </p:nvPicPr>
        <p:blipFill>
          <a:blip r:embed="rId3"/>
          <a:stretch>
            <a:fillRect/>
          </a:stretch>
        </p:blipFill>
        <p:spPr>
          <a:xfrm>
            <a:off x="2432693" y="2886011"/>
            <a:ext cx="2833142" cy="3200400"/>
          </a:xfrm>
          <a:prstGeom prst="rect">
            <a:avLst/>
          </a:prstGeom>
          <a:ln w="38100">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24496923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dpi="0" rotWithShape="1">
            <a:blip r:embed="rId2"/>
            <a:srcRec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769953" y="14514"/>
            <a:ext cx="10668000" cy="6858000"/>
          </a:xfrm>
          <a:prstGeom prst="rect">
            <a:avLst/>
          </a:prstGeom>
          <a:solidFill>
            <a:srgbClr val="0F6295"/>
          </a:solidFill>
          <a:ln w="381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002181" y="43341"/>
            <a:ext cx="10203543" cy="685800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947876" y="36185"/>
            <a:ext cx="4288546" cy="1569660"/>
          </a:xfrm>
          <a:prstGeom prst="rect">
            <a:avLst/>
          </a:prstGeom>
          <a:noFill/>
        </p:spPr>
        <p:txBody>
          <a:bodyPr wrap="none" lIns="91440" tIns="45720" rIns="91440" bIns="45720">
            <a:spAutoFit/>
          </a:bodyPr>
          <a:lstStyle/>
          <a:p>
            <a:pPr algn="ctr"/>
            <a:r>
              <a:rPr lang="en-US" sz="9600" b="1" cap="none" spc="0" dirty="0" smtClean="0">
                <a:ln w="38100">
                  <a:solidFill>
                    <a:sysClr val="windowText" lastClr="000000"/>
                  </a:solidFill>
                  <a:prstDash val="solid"/>
                </a:ln>
                <a:solidFill>
                  <a:srgbClr val="0F6295"/>
                </a:solidFill>
                <a:effectLst>
                  <a:glow rad="101600">
                    <a:srgbClr val="01B488"/>
                  </a:glow>
                  <a:outerShdw blurRad="38100" dist="22860" dir="5400000" algn="tl" rotWithShape="0">
                    <a:srgbClr val="000000">
                      <a:alpha val="30000"/>
                    </a:srgbClr>
                  </a:outerShdw>
                </a:effectLst>
                <a:latin typeface="KG Second Chances Solid" panose="02000000000000000000" pitchFamily="2" charset="0"/>
              </a:rPr>
              <a:t>Credit</a:t>
            </a:r>
            <a:endParaRPr lang="en-US" sz="9600" b="1" cap="none" spc="0" dirty="0">
              <a:ln w="38100">
                <a:solidFill>
                  <a:sysClr val="windowText" lastClr="000000"/>
                </a:solidFill>
                <a:prstDash val="solid"/>
              </a:ln>
              <a:solidFill>
                <a:srgbClr val="0F6295"/>
              </a:solidFill>
              <a:effectLst>
                <a:glow rad="101600">
                  <a:srgbClr val="01B488"/>
                </a:glow>
                <a:outerShdw blurRad="38100" dist="22860" dir="5400000" algn="tl" rotWithShape="0">
                  <a:srgbClr val="000000">
                    <a:alpha val="30000"/>
                  </a:srgbClr>
                </a:outerShdw>
              </a:effectLst>
              <a:latin typeface="KG Second Chances Solid" panose="02000000000000000000" pitchFamily="2" charset="0"/>
            </a:endParaRPr>
          </a:p>
        </p:txBody>
      </p:sp>
      <p:sp>
        <p:nvSpPr>
          <p:cNvPr id="6" name="TextBox 5"/>
          <p:cNvSpPr txBox="1"/>
          <p:nvPr/>
        </p:nvSpPr>
        <p:spPr>
          <a:xfrm>
            <a:off x="998297" y="1605845"/>
            <a:ext cx="10207427" cy="7417415"/>
          </a:xfrm>
          <a:prstGeom prst="rect">
            <a:avLst/>
          </a:prstGeom>
          <a:noFill/>
        </p:spPr>
        <p:txBody>
          <a:bodyPr wrap="square" rtlCol="0">
            <a:spAutoFit/>
          </a:bodyPr>
          <a:lstStyle/>
          <a:p>
            <a:pPr marL="457200" indent="-457200">
              <a:buFont typeface="Arial" panose="020B0604020202020204" pitchFamily="34" charset="0"/>
              <a:buChar char="•"/>
            </a:pPr>
            <a:r>
              <a:rPr lang="en-US" sz="3200" dirty="0" smtClean="0">
                <a:solidFill>
                  <a:sysClr val="windowText" lastClr="000000"/>
                </a:solidFill>
                <a:latin typeface="KBScaredStraight" panose="02000603000000000000" pitchFamily="2" charset="0"/>
                <a:ea typeface="KBScaredStraight" panose="02000603000000000000" pitchFamily="2" charset="0"/>
              </a:rPr>
              <a:t>While credit is extremely useful to the economy, excessive borrowing can be a problem for people, businesses, and the government. </a:t>
            </a:r>
          </a:p>
          <a:p>
            <a:pPr marL="457200" indent="-457200">
              <a:buFont typeface="Arial" panose="020B0604020202020204" pitchFamily="34" charset="0"/>
              <a:buChar char="•"/>
            </a:pPr>
            <a:endParaRPr lang="en-US" sz="3200" dirty="0">
              <a:solidFill>
                <a:sysClr val="windowText" lastClr="000000"/>
              </a:solidFill>
              <a:latin typeface="KBScaredStraight" panose="02000603000000000000" pitchFamily="2" charset="0"/>
              <a:ea typeface="KBScaredStraight" panose="02000603000000000000" pitchFamily="2" charset="0"/>
            </a:endParaRPr>
          </a:p>
          <a:p>
            <a:pPr marL="457200" indent="-457200">
              <a:buFont typeface="Arial" panose="020B0604020202020204" pitchFamily="34" charset="0"/>
              <a:buChar char="•"/>
            </a:pPr>
            <a:r>
              <a:rPr lang="en-US" sz="3200" dirty="0" smtClean="0">
                <a:solidFill>
                  <a:sysClr val="windowText" lastClr="000000"/>
                </a:solidFill>
                <a:latin typeface="KBScaredStraight" panose="02000603000000000000" pitchFamily="2" charset="0"/>
                <a:ea typeface="KBScaredStraight" panose="02000603000000000000" pitchFamily="2" charset="0"/>
              </a:rPr>
              <a:t>Credit should not be used to pay for goods or consumption in the present that were completely consumed in the past. </a:t>
            </a:r>
          </a:p>
          <a:p>
            <a:pPr marL="457200" indent="-457200">
              <a:buFont typeface="Arial" panose="020B0604020202020204" pitchFamily="34" charset="0"/>
              <a:buChar char="•"/>
            </a:pPr>
            <a:endParaRPr lang="en-US" sz="3200" dirty="0">
              <a:solidFill>
                <a:sysClr val="windowText" lastClr="000000"/>
              </a:solidFill>
              <a:latin typeface="KBScaredStraight" panose="02000603000000000000" pitchFamily="2" charset="0"/>
              <a:ea typeface="KBScaredStraight" panose="02000603000000000000" pitchFamily="2" charset="0"/>
            </a:endParaRPr>
          </a:p>
          <a:p>
            <a:pPr marL="457200" indent="-457200">
              <a:buFont typeface="Arial" panose="020B0604020202020204" pitchFamily="34" charset="0"/>
              <a:buChar char="•"/>
            </a:pPr>
            <a:endParaRPr lang="en-US" sz="3200" dirty="0" smtClean="0">
              <a:solidFill>
                <a:sysClr val="windowText" lastClr="000000"/>
              </a:solidFill>
              <a:latin typeface="KBScaredStraight" panose="02000603000000000000" pitchFamily="2" charset="0"/>
              <a:ea typeface="KBScaredStraight" panose="02000603000000000000" pitchFamily="2" charset="0"/>
            </a:endParaRPr>
          </a:p>
          <a:p>
            <a:pPr marL="457200" indent="-457200">
              <a:buFont typeface="Arial" panose="020B0604020202020204" pitchFamily="34" charset="0"/>
              <a:buChar char="•"/>
            </a:pPr>
            <a:endParaRPr lang="en-US" sz="3200" dirty="0">
              <a:solidFill>
                <a:sysClr val="windowText" lastClr="000000"/>
              </a:solidFill>
              <a:latin typeface="KBScaredStraight" panose="02000603000000000000" pitchFamily="2" charset="0"/>
              <a:ea typeface="KBScaredStraight" panose="02000603000000000000" pitchFamily="2" charset="0"/>
            </a:endParaRPr>
          </a:p>
          <a:p>
            <a:pPr marL="457200" indent="-457200">
              <a:buFont typeface="Arial" panose="020B0604020202020204" pitchFamily="34" charset="0"/>
              <a:buChar char="•"/>
            </a:pPr>
            <a:endParaRPr lang="en-US" sz="3200" dirty="0" smtClean="0">
              <a:solidFill>
                <a:sysClr val="windowText" lastClr="000000"/>
              </a:solidFill>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pPr>
            <a:endParaRPr lang="en-US" sz="3200" dirty="0">
              <a:solidFill>
                <a:sysClr val="windowText" lastClr="000000"/>
              </a:solidFill>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pPr>
            <a:endParaRPr lang="en-US" sz="3200" dirty="0" smtClean="0">
              <a:solidFill>
                <a:sysClr val="windowText" lastClr="000000"/>
              </a:solidFill>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pPr>
            <a:endParaRPr lang="en-US" sz="2800" dirty="0">
              <a:solidFill>
                <a:sysClr val="windowText" lastClr="000000"/>
              </a:solidFill>
              <a:latin typeface="KBScaredStraight" panose="02000603000000000000" pitchFamily="2" charset="0"/>
              <a:ea typeface="KBScaredStraight" panose="02000603000000000000" pitchFamily="2" charset="0"/>
            </a:endParaRPr>
          </a:p>
        </p:txBody>
      </p:sp>
      <p:sp>
        <p:nvSpPr>
          <p:cNvPr id="10" name="TextBox 9"/>
          <p:cNvSpPr txBox="1"/>
          <p:nvPr/>
        </p:nvSpPr>
        <p:spPr>
          <a:xfrm>
            <a:off x="766067" y="6657820"/>
            <a:ext cx="2653250" cy="276999"/>
          </a:xfrm>
          <a:prstGeom prst="rect">
            <a:avLst/>
          </a:prstGeom>
          <a:noFill/>
        </p:spPr>
        <p:txBody>
          <a:bodyPr wrap="square" rtlCol="0">
            <a:spAutoFit/>
          </a:bodyPr>
          <a:lstStyle/>
          <a:p>
            <a:r>
              <a:rPr lang="en-US" sz="1200" dirty="0" smtClean="0">
                <a:latin typeface="KBScaredStraight" panose="02000603000000000000" pitchFamily="2" charset="0"/>
                <a:ea typeface="KBScaredStraight" panose="02000603000000000000" pitchFamily="2" charset="0"/>
              </a:rPr>
              <a:t>© 2015 Brain Wrinkles</a:t>
            </a:r>
            <a:endParaRPr lang="en-US" sz="1200" dirty="0">
              <a:latin typeface="KBScaredStraight" panose="02000603000000000000" pitchFamily="2" charset="0"/>
              <a:ea typeface="KBScaredStraight" panose="02000603000000000000" pitchFamily="2" charset="0"/>
            </a:endParaRPr>
          </a:p>
        </p:txBody>
      </p:sp>
    </p:spTree>
    <p:extLst>
      <p:ext uri="{BB962C8B-B14F-4D97-AF65-F5344CB8AC3E}">
        <p14:creationId xmlns:p14="http://schemas.microsoft.com/office/powerpoint/2010/main" val="39646786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02508" y="-14270"/>
            <a:ext cx="11211950" cy="9316268"/>
          </a:xfrm>
          <a:prstGeom prst="rect">
            <a:avLst/>
          </a:prstGeom>
        </p:spPr>
        <p:txBody>
          <a:bodyPr wrap="square">
            <a:spAutoFit/>
          </a:bodyPr>
          <a:lstStyle/>
          <a:p>
            <a:pPr>
              <a:lnSpc>
                <a:spcPct val="107000"/>
              </a:lnSpc>
              <a:spcAft>
                <a:spcPts val="800"/>
              </a:spcAft>
            </a:pPr>
            <a:endParaRPr lang="en-US" sz="1400" dirty="0" smtClean="0">
              <a:latin typeface="KG Second Chances Solid" panose="02000000000000000000" pitchFamily="2" charset="0"/>
              <a:ea typeface="Calibri" panose="020F0502020204030204" pitchFamily="34" charset="0"/>
              <a:cs typeface="Arial" panose="020B0604020202020204" pitchFamily="34" charset="0"/>
            </a:endParaRPr>
          </a:p>
          <a:p>
            <a:pPr algn="ctr">
              <a:lnSpc>
                <a:spcPct val="107000"/>
              </a:lnSpc>
              <a:spcAft>
                <a:spcPts val="800"/>
              </a:spcAft>
            </a:pPr>
            <a:r>
              <a:rPr lang="en-US" sz="4400" dirty="0" smtClean="0">
                <a:latin typeface="KG Second Chances Solid" panose="02000000000000000000" pitchFamily="2" charset="0"/>
              </a:rPr>
              <a:t>Standards</a:t>
            </a:r>
            <a:endParaRPr lang="en-US" sz="3200" b="1" dirty="0" smtClean="0">
              <a:latin typeface="KBScaredStraight" panose="02000603000000000000" pitchFamily="2" charset="0"/>
              <a:ea typeface="KBScaredStraight" panose="02000603000000000000" pitchFamily="2" charset="0"/>
            </a:endParaRPr>
          </a:p>
          <a:p>
            <a:endParaRPr lang="en-US" sz="3600" b="1" dirty="0" smtClean="0">
              <a:solidFill>
                <a:srgbClr val="0F6295"/>
              </a:solidFill>
              <a:latin typeface="KBScaredStraight" panose="02000603000000000000" pitchFamily="2" charset="0"/>
              <a:ea typeface="KBScaredStraight" panose="02000603000000000000" pitchFamily="2" charset="0"/>
            </a:endParaRPr>
          </a:p>
          <a:p>
            <a:r>
              <a:rPr lang="en-US" sz="3600" b="1" dirty="0" smtClean="0">
                <a:solidFill>
                  <a:srgbClr val="0F6295"/>
                </a:solidFill>
                <a:latin typeface="KBScaredStraight" panose="02000603000000000000" pitchFamily="2" charset="0"/>
                <a:ea typeface="KBScaredStraight" panose="02000603000000000000" pitchFamily="2" charset="0"/>
              </a:rPr>
              <a:t>SS6E4</a:t>
            </a:r>
            <a:r>
              <a:rPr lang="en-US" sz="3600" b="1" dirty="0" smtClean="0">
                <a:latin typeface="KBScaredStraight" panose="02000603000000000000" pitchFamily="2" charset="0"/>
                <a:ea typeface="KBScaredStraight" panose="02000603000000000000" pitchFamily="2" charset="0"/>
              </a:rPr>
              <a:t> </a:t>
            </a:r>
            <a:r>
              <a:rPr lang="en-US" sz="3600" b="1" dirty="0">
                <a:latin typeface="KBScaredStraight" panose="02000603000000000000" pitchFamily="2" charset="0"/>
                <a:ea typeface="KBScaredStraight" panose="02000603000000000000" pitchFamily="2" charset="0"/>
              </a:rPr>
              <a:t>The student will explain personal money management choices in terms of income, spending, credit, saving, and investing. </a:t>
            </a:r>
            <a:endParaRPr lang="en-US" sz="3600" b="1" dirty="0" smtClean="0">
              <a:latin typeface="KBScaredStraight" panose="02000603000000000000" pitchFamily="2" charset="0"/>
              <a:ea typeface="KBScaredStraight" panose="02000603000000000000" pitchFamily="2" charset="0"/>
            </a:endParaRPr>
          </a:p>
          <a:p>
            <a:endParaRPr lang="en-US" sz="3600" b="1" dirty="0" smtClean="0">
              <a:latin typeface="KBScaredStraight" panose="02000603000000000000" pitchFamily="2" charset="0"/>
              <a:ea typeface="KBScaredStraight" panose="02000603000000000000" pitchFamily="2" charset="0"/>
            </a:endParaRPr>
          </a:p>
          <a:p>
            <a:endParaRPr lang="en-US" sz="3600" b="1" dirty="0">
              <a:latin typeface="KBScaredStraight" panose="02000603000000000000" pitchFamily="2" charset="0"/>
              <a:ea typeface="KBScaredStraight" panose="02000603000000000000" pitchFamily="2" charset="0"/>
            </a:endParaRPr>
          </a:p>
          <a:p>
            <a:r>
              <a:rPr lang="en-US" sz="3600" b="1" dirty="0" smtClean="0">
                <a:solidFill>
                  <a:srgbClr val="0F6295"/>
                </a:solidFill>
                <a:latin typeface="KBScaredStraight" panose="02000603000000000000" pitchFamily="2" charset="0"/>
                <a:ea typeface="KBScaredStraight" panose="02000603000000000000" pitchFamily="2" charset="0"/>
              </a:rPr>
              <a:t>SS7E4</a:t>
            </a:r>
            <a:r>
              <a:rPr lang="en-US" sz="3600" b="1" dirty="0" smtClean="0">
                <a:latin typeface="KBScaredStraight" panose="02000603000000000000" pitchFamily="2" charset="0"/>
                <a:ea typeface="KBScaredStraight" panose="02000603000000000000" pitchFamily="2" charset="0"/>
              </a:rPr>
              <a:t> </a:t>
            </a:r>
            <a:r>
              <a:rPr lang="en-US" sz="3600" b="1" dirty="0">
                <a:latin typeface="KBScaredStraight" panose="02000603000000000000" pitchFamily="2" charset="0"/>
                <a:ea typeface="KBScaredStraight" panose="02000603000000000000" pitchFamily="2" charset="0"/>
              </a:rPr>
              <a:t>The student will explain personal money management choices in terms of income, spending, credit, saving, and investing. </a:t>
            </a:r>
          </a:p>
          <a:p>
            <a:endParaRPr lang="en-US" sz="3600" b="1" dirty="0" smtClean="0">
              <a:latin typeface="KBScaredStraight" panose="02000603000000000000" pitchFamily="2" charset="0"/>
              <a:ea typeface="KBScaredStraight" panose="02000603000000000000" pitchFamily="2" charset="0"/>
            </a:endParaRPr>
          </a:p>
          <a:p>
            <a:endParaRPr lang="en-US" sz="3600" b="1" dirty="0">
              <a:latin typeface="KBScaredStraight" panose="02000603000000000000" pitchFamily="2" charset="0"/>
              <a:ea typeface="KBScaredStraight" panose="02000603000000000000" pitchFamily="2" charset="0"/>
            </a:endParaRPr>
          </a:p>
          <a:p>
            <a:pPr marL="457200" indent="-457200">
              <a:buFont typeface="Arial" panose="020B0604020202020204" pitchFamily="34" charset="0"/>
              <a:buChar char="•"/>
            </a:pPr>
            <a:endParaRPr lang="en-US" sz="2000" dirty="0">
              <a:latin typeface="KBScaredStraight" panose="02000603000000000000" pitchFamily="2" charset="0"/>
              <a:ea typeface="KBScaredStraight" panose="02000603000000000000" pitchFamily="2" charset="0"/>
            </a:endParaRPr>
          </a:p>
          <a:p>
            <a:pPr marL="457200" indent="-457200">
              <a:buFont typeface="Arial" panose="020B0604020202020204" pitchFamily="34" charset="0"/>
              <a:buChar char="•"/>
            </a:pPr>
            <a:endParaRPr lang="en-US" sz="2000" dirty="0" smtClean="0">
              <a:latin typeface="KBScaredStraight" panose="02000603000000000000" pitchFamily="2" charset="0"/>
              <a:ea typeface="KBScaredStraight" panose="02000603000000000000" pitchFamily="2" charset="0"/>
            </a:endParaRPr>
          </a:p>
          <a:p>
            <a:pPr marL="457200" indent="-457200">
              <a:buFont typeface="Arial" panose="020B0604020202020204" pitchFamily="34" charset="0"/>
              <a:buChar char="•"/>
            </a:pPr>
            <a:endParaRPr lang="en-US" sz="2400" dirty="0">
              <a:latin typeface="KBScaredStraight" panose="02000603000000000000" pitchFamily="2" charset="0"/>
              <a:ea typeface="KBScaredStraight" panose="02000603000000000000" pitchFamily="2" charset="0"/>
            </a:endParaRPr>
          </a:p>
          <a:p>
            <a:pPr marL="457200" indent="-457200">
              <a:buFont typeface="Arial" panose="020B0604020202020204" pitchFamily="34" charset="0"/>
              <a:buChar char="•"/>
            </a:pPr>
            <a:endParaRPr lang="en-US" sz="2400" dirty="0">
              <a:latin typeface="KBScaredStraight" panose="02000603000000000000" pitchFamily="2" charset="0"/>
              <a:ea typeface="KBScaredStraight" panose="02000603000000000000" pitchFamily="2" charset="0"/>
            </a:endParaRPr>
          </a:p>
          <a:p>
            <a:pPr marL="457200" indent="-457200">
              <a:buFont typeface="Arial" panose="020B0604020202020204" pitchFamily="34" charset="0"/>
              <a:buChar char="•"/>
            </a:pPr>
            <a:endParaRPr lang="en-US" sz="2000" dirty="0" smtClean="0">
              <a:latin typeface="KBScaredStraight" panose="02000603000000000000" pitchFamily="2" charset="0"/>
              <a:ea typeface="KBScaredStraight" panose="02000603000000000000" pitchFamily="2" charset="0"/>
            </a:endParaRPr>
          </a:p>
          <a:p>
            <a:pPr marL="457200" indent="-457200">
              <a:buFont typeface="Arial" panose="020B0604020202020204" pitchFamily="34" charset="0"/>
              <a:buChar char="•"/>
            </a:pPr>
            <a:endParaRPr lang="en-US" sz="2000" dirty="0" smtClean="0">
              <a:latin typeface="KBScaredStraight" panose="02000603000000000000" pitchFamily="2" charset="0"/>
              <a:ea typeface="KBScaredStraight" panose="02000603000000000000" pitchFamily="2" charset="0"/>
            </a:endParaRPr>
          </a:p>
        </p:txBody>
      </p:sp>
      <p:sp>
        <p:nvSpPr>
          <p:cNvPr id="2" name="Rounded Rectangle 1"/>
          <p:cNvSpPr/>
          <p:nvPr/>
        </p:nvSpPr>
        <p:spPr>
          <a:xfrm>
            <a:off x="212271" y="146957"/>
            <a:ext cx="11789229" cy="6498772"/>
          </a:xfrm>
          <a:prstGeom prst="roundRect">
            <a:avLst/>
          </a:prstGeom>
          <a:noFill/>
          <a:ln w="57150">
            <a:solidFill>
              <a:schemeClr val="tx1"/>
            </a:solidFill>
            <a:prstDash val="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6406" y="6624342"/>
            <a:ext cx="2653250" cy="276999"/>
          </a:xfrm>
          <a:prstGeom prst="rect">
            <a:avLst/>
          </a:prstGeom>
          <a:noFill/>
        </p:spPr>
        <p:txBody>
          <a:bodyPr wrap="square" rtlCol="0">
            <a:spAutoFit/>
          </a:bodyPr>
          <a:lstStyle/>
          <a:p>
            <a:r>
              <a:rPr lang="en-US" sz="1200" dirty="0" smtClean="0">
                <a:latin typeface="KBScaredStraight" panose="02000603000000000000" pitchFamily="2" charset="0"/>
                <a:ea typeface="KBScaredStraight" panose="02000603000000000000" pitchFamily="2" charset="0"/>
              </a:rPr>
              <a:t>© 2015 Brain Wrinkles</a:t>
            </a:r>
            <a:endParaRPr lang="en-US" sz="1200" dirty="0">
              <a:latin typeface="KBScaredStraight" panose="02000603000000000000" pitchFamily="2" charset="0"/>
              <a:ea typeface="KBScaredStraight" panose="02000603000000000000" pitchFamily="2" charset="0"/>
            </a:endParaRPr>
          </a:p>
        </p:txBody>
      </p:sp>
    </p:spTree>
    <p:extLst>
      <p:ext uri="{BB962C8B-B14F-4D97-AF65-F5344CB8AC3E}">
        <p14:creationId xmlns:p14="http://schemas.microsoft.com/office/powerpoint/2010/main" val="125421519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dpi="0" rotWithShape="1">
            <a:blip r:embed="rId2"/>
            <a:srcRec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769953" y="14514"/>
            <a:ext cx="10668000" cy="6858000"/>
          </a:xfrm>
          <a:prstGeom prst="rect">
            <a:avLst/>
          </a:prstGeom>
          <a:solidFill>
            <a:srgbClr val="0F6295"/>
          </a:solidFill>
          <a:ln w="381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002181" y="43341"/>
            <a:ext cx="10203543" cy="685800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2634827" y="36185"/>
            <a:ext cx="6914650" cy="1569660"/>
          </a:xfrm>
          <a:prstGeom prst="rect">
            <a:avLst/>
          </a:prstGeom>
          <a:noFill/>
        </p:spPr>
        <p:txBody>
          <a:bodyPr wrap="none" lIns="91440" tIns="45720" rIns="91440" bIns="45720">
            <a:spAutoFit/>
          </a:bodyPr>
          <a:lstStyle/>
          <a:p>
            <a:pPr algn="ctr"/>
            <a:r>
              <a:rPr lang="en-US" sz="9600" b="1" dirty="0" smtClean="0">
                <a:ln w="38100">
                  <a:solidFill>
                    <a:sysClr val="windowText" lastClr="000000"/>
                  </a:solidFill>
                  <a:prstDash val="solid"/>
                </a:ln>
                <a:solidFill>
                  <a:srgbClr val="0F6295"/>
                </a:solidFill>
                <a:effectLst>
                  <a:glow rad="101600">
                    <a:srgbClr val="01B488"/>
                  </a:glow>
                  <a:outerShdw blurRad="38100" dist="22860" dir="5400000" algn="tl" rotWithShape="0">
                    <a:srgbClr val="000000">
                      <a:alpha val="30000"/>
                    </a:srgbClr>
                  </a:outerShdw>
                </a:effectLst>
                <a:latin typeface="KG Second Chances Solid" panose="02000000000000000000" pitchFamily="2" charset="0"/>
              </a:rPr>
              <a:t>Key Terms</a:t>
            </a:r>
            <a:endParaRPr lang="en-US" sz="9600" b="1" cap="none" spc="0" dirty="0">
              <a:ln w="38100">
                <a:solidFill>
                  <a:sysClr val="windowText" lastClr="000000"/>
                </a:solidFill>
                <a:prstDash val="solid"/>
              </a:ln>
              <a:solidFill>
                <a:srgbClr val="0F6295"/>
              </a:solidFill>
              <a:effectLst>
                <a:glow rad="101600">
                  <a:srgbClr val="01B488"/>
                </a:glow>
                <a:outerShdw blurRad="38100" dist="22860" dir="5400000" algn="tl" rotWithShape="0">
                  <a:srgbClr val="000000">
                    <a:alpha val="30000"/>
                  </a:srgbClr>
                </a:outerShdw>
              </a:effectLst>
              <a:latin typeface="KG Second Chances Solid" panose="02000000000000000000" pitchFamily="2" charset="0"/>
            </a:endParaRPr>
          </a:p>
        </p:txBody>
      </p:sp>
      <p:sp>
        <p:nvSpPr>
          <p:cNvPr id="6" name="TextBox 5"/>
          <p:cNvSpPr txBox="1"/>
          <p:nvPr/>
        </p:nvSpPr>
        <p:spPr>
          <a:xfrm>
            <a:off x="998297" y="1584596"/>
            <a:ext cx="10207427" cy="8648521"/>
          </a:xfrm>
          <a:prstGeom prst="rect">
            <a:avLst/>
          </a:prstGeom>
          <a:noFill/>
        </p:spPr>
        <p:txBody>
          <a:bodyPr wrap="square" rtlCol="0">
            <a:spAutoFit/>
          </a:bodyPr>
          <a:lstStyle/>
          <a:p>
            <a:pPr marL="514350" indent="-514350">
              <a:buFont typeface="+mj-lt"/>
              <a:buAutoNum type="arabicPeriod"/>
            </a:pPr>
            <a:r>
              <a:rPr lang="en-US" sz="2400" b="1" dirty="0" smtClean="0">
                <a:solidFill>
                  <a:srgbClr val="0F6295"/>
                </a:solidFill>
                <a:latin typeface="KBScaredStraight" panose="02000603000000000000" pitchFamily="2" charset="0"/>
                <a:ea typeface="KBScaredStraight" panose="02000603000000000000" pitchFamily="2" charset="0"/>
              </a:rPr>
              <a:t>Income</a:t>
            </a:r>
            <a:r>
              <a:rPr lang="en-US" sz="2400" dirty="0" smtClean="0">
                <a:solidFill>
                  <a:sysClr val="windowText" lastClr="000000"/>
                </a:solidFill>
                <a:latin typeface="KBScaredStraight" panose="02000603000000000000" pitchFamily="2" charset="0"/>
                <a:ea typeface="KBScaredStraight" panose="02000603000000000000" pitchFamily="2" charset="0"/>
              </a:rPr>
              <a:t>: </a:t>
            </a:r>
            <a:r>
              <a:rPr lang="en-US" sz="2400" dirty="0">
                <a:solidFill>
                  <a:sysClr val="windowText" lastClr="000000"/>
                </a:solidFill>
                <a:latin typeface="KBScaredStraight" panose="02000603000000000000" pitchFamily="2" charset="0"/>
                <a:ea typeface="KBScaredStraight" panose="02000603000000000000" pitchFamily="2" charset="0"/>
              </a:rPr>
              <a:t>M</a:t>
            </a:r>
            <a:r>
              <a:rPr lang="en-US" sz="2400" dirty="0" smtClean="0">
                <a:solidFill>
                  <a:sysClr val="windowText" lastClr="000000"/>
                </a:solidFill>
                <a:latin typeface="KBScaredStraight" panose="02000603000000000000" pitchFamily="2" charset="0"/>
                <a:ea typeface="KBScaredStraight" panose="02000603000000000000" pitchFamily="2" charset="0"/>
              </a:rPr>
              <a:t>oney that you earn from working or gain from investments.</a:t>
            </a:r>
          </a:p>
          <a:p>
            <a:pPr marL="457200" indent="-457200">
              <a:buFont typeface="+mj-lt"/>
              <a:buAutoNum type="arabicPeriod"/>
            </a:pPr>
            <a:endParaRPr lang="en-US" sz="1600" dirty="0" smtClean="0">
              <a:solidFill>
                <a:sysClr val="windowText" lastClr="000000"/>
              </a:solidFill>
              <a:latin typeface="KBScaredStraight" panose="02000603000000000000" pitchFamily="2" charset="0"/>
              <a:ea typeface="KBScaredStraight" panose="02000603000000000000" pitchFamily="2" charset="0"/>
            </a:endParaRPr>
          </a:p>
          <a:p>
            <a:pPr marL="514350" indent="-514350">
              <a:buFont typeface="+mj-lt"/>
              <a:buAutoNum type="arabicPeriod"/>
            </a:pPr>
            <a:r>
              <a:rPr lang="en-US" sz="2400" b="1" dirty="0" smtClean="0">
                <a:solidFill>
                  <a:srgbClr val="0F6295"/>
                </a:solidFill>
                <a:latin typeface="KBScaredStraight" panose="02000603000000000000" pitchFamily="2" charset="0"/>
                <a:ea typeface="KBScaredStraight" panose="02000603000000000000" pitchFamily="2" charset="0"/>
              </a:rPr>
              <a:t>Spending</a:t>
            </a:r>
            <a:r>
              <a:rPr lang="en-US" sz="2400" dirty="0" smtClean="0">
                <a:solidFill>
                  <a:sysClr val="windowText" lastClr="000000"/>
                </a:solidFill>
                <a:latin typeface="KBScaredStraight" panose="02000603000000000000" pitchFamily="2" charset="0"/>
                <a:ea typeface="KBScaredStraight" panose="02000603000000000000" pitchFamily="2" charset="0"/>
              </a:rPr>
              <a:t>: Trading money in exchange for goods or services.</a:t>
            </a:r>
          </a:p>
          <a:p>
            <a:pPr marL="514350" indent="-514350">
              <a:buFont typeface="+mj-lt"/>
              <a:buAutoNum type="arabicPeriod"/>
            </a:pPr>
            <a:endParaRPr lang="en-US" sz="1600" dirty="0" smtClean="0">
              <a:solidFill>
                <a:sysClr val="windowText" lastClr="000000"/>
              </a:solidFill>
              <a:latin typeface="KBScaredStraight" panose="02000603000000000000" pitchFamily="2" charset="0"/>
              <a:ea typeface="KBScaredStraight" panose="02000603000000000000" pitchFamily="2" charset="0"/>
            </a:endParaRPr>
          </a:p>
          <a:p>
            <a:pPr marL="514350" indent="-514350">
              <a:buFont typeface="+mj-lt"/>
              <a:buAutoNum type="arabicPeriod"/>
            </a:pPr>
            <a:r>
              <a:rPr lang="en-US" sz="2400" b="1" dirty="0" smtClean="0">
                <a:solidFill>
                  <a:srgbClr val="0F6295"/>
                </a:solidFill>
                <a:latin typeface="KBScaredStraight" panose="02000603000000000000" pitchFamily="2" charset="0"/>
                <a:ea typeface="KBScaredStraight" panose="02000603000000000000" pitchFamily="2" charset="0"/>
              </a:rPr>
              <a:t>Budget</a:t>
            </a:r>
            <a:r>
              <a:rPr lang="en-US" sz="2400" dirty="0" smtClean="0">
                <a:solidFill>
                  <a:sysClr val="windowText" lastClr="000000"/>
                </a:solidFill>
                <a:latin typeface="KBScaredStraight" panose="02000603000000000000" pitchFamily="2" charset="0"/>
                <a:ea typeface="KBScaredStraight" panose="02000603000000000000" pitchFamily="2" charset="0"/>
              </a:rPr>
              <a:t>: A plan for saving and spending income.</a:t>
            </a:r>
          </a:p>
          <a:p>
            <a:pPr marL="457200" indent="-457200">
              <a:buFont typeface="+mj-lt"/>
              <a:buAutoNum type="arabicPeriod"/>
            </a:pPr>
            <a:endParaRPr lang="en-US" sz="1600" dirty="0" smtClean="0">
              <a:solidFill>
                <a:srgbClr val="0F6295"/>
              </a:solidFill>
              <a:latin typeface="KBScaredStraight" panose="02000603000000000000" pitchFamily="2" charset="0"/>
              <a:ea typeface="KBScaredStraight" panose="02000603000000000000" pitchFamily="2" charset="0"/>
            </a:endParaRPr>
          </a:p>
          <a:p>
            <a:pPr marL="514350" indent="-514350">
              <a:buFont typeface="+mj-lt"/>
              <a:buAutoNum type="arabicPeriod"/>
            </a:pPr>
            <a:r>
              <a:rPr lang="en-US" sz="2400" b="1" dirty="0" smtClean="0">
                <a:solidFill>
                  <a:srgbClr val="0F6295"/>
                </a:solidFill>
                <a:latin typeface="KBScaredStraight" panose="02000603000000000000" pitchFamily="2" charset="0"/>
                <a:ea typeface="KBScaredStraight" panose="02000603000000000000" pitchFamily="2" charset="0"/>
              </a:rPr>
              <a:t>Credit</a:t>
            </a:r>
            <a:r>
              <a:rPr lang="en-US" sz="2400" dirty="0" smtClean="0">
                <a:solidFill>
                  <a:sysClr val="windowText" lastClr="000000"/>
                </a:solidFill>
                <a:latin typeface="KBScaredStraight" panose="02000603000000000000" pitchFamily="2" charset="0"/>
                <a:ea typeface="KBScaredStraight" panose="02000603000000000000" pitchFamily="2" charset="0"/>
              </a:rPr>
              <a:t>: Buying something now and paying for it (plus interest) later.</a:t>
            </a:r>
          </a:p>
          <a:p>
            <a:pPr marL="514350" indent="-514350">
              <a:buFont typeface="+mj-lt"/>
              <a:buAutoNum type="arabicPeriod"/>
            </a:pPr>
            <a:endParaRPr lang="en-US" sz="1600" dirty="0" smtClean="0">
              <a:solidFill>
                <a:sysClr val="windowText" lastClr="000000"/>
              </a:solidFill>
              <a:latin typeface="KBScaredStraight" panose="02000603000000000000" pitchFamily="2" charset="0"/>
              <a:ea typeface="KBScaredStraight" panose="02000603000000000000" pitchFamily="2" charset="0"/>
            </a:endParaRPr>
          </a:p>
          <a:p>
            <a:pPr marL="514350" indent="-514350">
              <a:buFont typeface="+mj-lt"/>
              <a:buAutoNum type="arabicPeriod"/>
            </a:pPr>
            <a:r>
              <a:rPr lang="en-US" sz="2400" b="1" dirty="0" smtClean="0">
                <a:solidFill>
                  <a:srgbClr val="0F6295"/>
                </a:solidFill>
                <a:latin typeface="KBScaredStraight" panose="02000603000000000000" pitchFamily="2" charset="0"/>
                <a:ea typeface="KBScaredStraight" panose="02000603000000000000" pitchFamily="2" charset="0"/>
              </a:rPr>
              <a:t>Saving</a:t>
            </a:r>
            <a:r>
              <a:rPr lang="en-US" sz="2400" dirty="0" smtClean="0">
                <a:solidFill>
                  <a:sysClr val="windowText" lastClr="000000"/>
                </a:solidFill>
                <a:latin typeface="KBScaredStraight" panose="02000603000000000000" pitchFamily="2" charset="0"/>
                <a:ea typeface="KBScaredStraight" panose="02000603000000000000" pitchFamily="2" charset="0"/>
              </a:rPr>
              <a:t>: Money left over after buying what is needed and wanted.</a:t>
            </a:r>
          </a:p>
          <a:p>
            <a:pPr marL="457200" indent="-457200">
              <a:buFont typeface="+mj-lt"/>
              <a:buAutoNum type="arabicPeriod"/>
            </a:pPr>
            <a:endParaRPr lang="en-US" sz="1600" dirty="0" smtClean="0">
              <a:solidFill>
                <a:sysClr val="windowText" lastClr="000000"/>
              </a:solidFill>
              <a:latin typeface="KBScaredStraight" panose="02000603000000000000" pitchFamily="2" charset="0"/>
              <a:ea typeface="KBScaredStraight" panose="02000603000000000000" pitchFamily="2" charset="0"/>
            </a:endParaRPr>
          </a:p>
          <a:p>
            <a:pPr marL="514350" indent="-514350">
              <a:buFont typeface="+mj-lt"/>
              <a:buAutoNum type="arabicPeriod"/>
            </a:pPr>
            <a:r>
              <a:rPr lang="en-US" sz="2400" b="1" dirty="0" smtClean="0">
                <a:solidFill>
                  <a:srgbClr val="0F6295"/>
                </a:solidFill>
                <a:latin typeface="KBScaredStraight" panose="02000603000000000000" pitchFamily="2" charset="0"/>
                <a:ea typeface="KBScaredStraight" panose="02000603000000000000" pitchFamily="2" charset="0"/>
              </a:rPr>
              <a:t>Investing</a:t>
            </a:r>
            <a:r>
              <a:rPr lang="en-US" sz="2400" dirty="0" smtClean="0">
                <a:solidFill>
                  <a:sysClr val="windowText" lastClr="000000"/>
                </a:solidFill>
                <a:latin typeface="KBScaredStraight" panose="02000603000000000000" pitchFamily="2" charset="0"/>
                <a:ea typeface="KBScaredStraight" panose="02000603000000000000" pitchFamily="2" charset="0"/>
              </a:rPr>
              <a:t>: Putting money to use in something that offers potentially profitable returns.</a:t>
            </a:r>
          </a:p>
          <a:p>
            <a:pPr marL="457200" indent="-457200">
              <a:buFont typeface="Arial" panose="020B0604020202020204" pitchFamily="34" charset="0"/>
              <a:buChar char="•"/>
            </a:pPr>
            <a:endParaRPr lang="en-US" sz="3200" dirty="0">
              <a:solidFill>
                <a:sysClr val="windowText" lastClr="000000"/>
              </a:solidFill>
              <a:latin typeface="KBScaredStraight" panose="02000603000000000000" pitchFamily="2" charset="0"/>
              <a:ea typeface="KBScaredStraight" panose="02000603000000000000" pitchFamily="2" charset="0"/>
            </a:endParaRPr>
          </a:p>
          <a:p>
            <a:pPr marL="457200" indent="-457200">
              <a:buFont typeface="Arial" panose="020B0604020202020204" pitchFamily="34" charset="0"/>
              <a:buChar char="•"/>
            </a:pPr>
            <a:endParaRPr lang="en-US" sz="3200" dirty="0" smtClean="0">
              <a:solidFill>
                <a:sysClr val="windowText" lastClr="000000"/>
              </a:solidFill>
              <a:latin typeface="KBScaredStraight" panose="02000603000000000000" pitchFamily="2" charset="0"/>
              <a:ea typeface="KBScaredStraight" panose="02000603000000000000" pitchFamily="2" charset="0"/>
            </a:endParaRPr>
          </a:p>
          <a:p>
            <a:pPr marL="457200" indent="-457200">
              <a:buFont typeface="Arial" panose="020B0604020202020204" pitchFamily="34" charset="0"/>
              <a:buChar char="•"/>
            </a:pPr>
            <a:endParaRPr lang="en-US" sz="3200" dirty="0">
              <a:solidFill>
                <a:sysClr val="windowText" lastClr="000000"/>
              </a:solidFill>
              <a:latin typeface="KBScaredStraight" panose="02000603000000000000" pitchFamily="2" charset="0"/>
              <a:ea typeface="KBScaredStraight" panose="02000603000000000000" pitchFamily="2" charset="0"/>
            </a:endParaRPr>
          </a:p>
          <a:p>
            <a:pPr marL="457200" indent="-457200">
              <a:buFont typeface="Arial" panose="020B0604020202020204" pitchFamily="34" charset="0"/>
              <a:buChar char="•"/>
            </a:pPr>
            <a:endParaRPr lang="en-US" sz="3200" dirty="0" smtClean="0">
              <a:solidFill>
                <a:sysClr val="windowText" lastClr="000000"/>
              </a:solidFill>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pPr>
            <a:endParaRPr lang="en-US" sz="3200" dirty="0">
              <a:solidFill>
                <a:sysClr val="windowText" lastClr="000000"/>
              </a:solidFill>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pPr>
            <a:endParaRPr lang="en-US" sz="3200" dirty="0" smtClean="0">
              <a:solidFill>
                <a:sysClr val="windowText" lastClr="000000"/>
              </a:solidFill>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pPr>
            <a:endParaRPr lang="en-US" sz="2800" dirty="0">
              <a:solidFill>
                <a:sysClr val="windowText" lastClr="000000"/>
              </a:solidFill>
              <a:latin typeface="KBScaredStraight" panose="02000603000000000000" pitchFamily="2" charset="0"/>
              <a:ea typeface="KBScaredStraight" panose="02000603000000000000" pitchFamily="2" charset="0"/>
            </a:endParaRPr>
          </a:p>
        </p:txBody>
      </p:sp>
      <p:sp>
        <p:nvSpPr>
          <p:cNvPr id="10" name="TextBox 9"/>
          <p:cNvSpPr txBox="1"/>
          <p:nvPr/>
        </p:nvSpPr>
        <p:spPr>
          <a:xfrm>
            <a:off x="766067" y="6657820"/>
            <a:ext cx="2653250" cy="276999"/>
          </a:xfrm>
          <a:prstGeom prst="rect">
            <a:avLst/>
          </a:prstGeom>
          <a:noFill/>
        </p:spPr>
        <p:txBody>
          <a:bodyPr wrap="square" rtlCol="0">
            <a:spAutoFit/>
          </a:bodyPr>
          <a:lstStyle/>
          <a:p>
            <a:r>
              <a:rPr lang="en-US" sz="1200" dirty="0" smtClean="0">
                <a:latin typeface="KBScaredStraight" panose="02000603000000000000" pitchFamily="2" charset="0"/>
                <a:ea typeface="KBScaredStraight" panose="02000603000000000000" pitchFamily="2" charset="0"/>
              </a:rPr>
              <a:t>© 2015 Brain Wrinkles</a:t>
            </a:r>
            <a:endParaRPr lang="en-US" sz="1200" dirty="0">
              <a:latin typeface="KBScaredStraight" panose="02000603000000000000" pitchFamily="2" charset="0"/>
              <a:ea typeface="KBScaredStraight" panose="02000603000000000000" pitchFamily="2" charset="0"/>
            </a:endParaRPr>
          </a:p>
        </p:txBody>
      </p:sp>
    </p:spTree>
    <p:extLst>
      <p:ext uri="{BB962C8B-B14F-4D97-AF65-F5344CB8AC3E}">
        <p14:creationId xmlns:p14="http://schemas.microsoft.com/office/powerpoint/2010/main" val="130398566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63211" y="473528"/>
            <a:ext cx="11211950" cy="5007396"/>
          </a:xfrm>
          <a:prstGeom prst="rect">
            <a:avLst/>
          </a:prstGeom>
        </p:spPr>
        <p:txBody>
          <a:bodyPr wrap="square">
            <a:spAutoFit/>
          </a:bodyPr>
          <a:lstStyle/>
          <a:p>
            <a:pPr>
              <a:lnSpc>
                <a:spcPct val="107000"/>
              </a:lnSpc>
              <a:spcAft>
                <a:spcPts val="800"/>
              </a:spcAft>
            </a:pPr>
            <a:endParaRPr lang="en-US" sz="1400" dirty="0" smtClean="0">
              <a:latin typeface="KG Second Chances Solid" panose="02000000000000000000" pitchFamily="2" charset="0"/>
              <a:ea typeface="Calibri" panose="020F0502020204030204" pitchFamily="34" charset="0"/>
              <a:cs typeface="Arial" panose="020B0604020202020204" pitchFamily="34" charset="0"/>
            </a:endParaRPr>
          </a:p>
          <a:p>
            <a:pPr algn="ctr">
              <a:lnSpc>
                <a:spcPct val="107000"/>
              </a:lnSpc>
              <a:spcAft>
                <a:spcPts val="800"/>
              </a:spcAft>
            </a:pPr>
            <a:r>
              <a:rPr lang="en-US" sz="4400" dirty="0" smtClean="0">
                <a:latin typeface="KG Second Chances Solid" panose="02000000000000000000" pitchFamily="2" charset="0"/>
              </a:rPr>
              <a:t>Teacher Directions – Memory Clues</a:t>
            </a:r>
          </a:p>
          <a:p>
            <a:endParaRPr lang="en-US" sz="2000" dirty="0">
              <a:latin typeface="KBScaredStraight" panose="02000603000000000000" pitchFamily="2" charset="0"/>
              <a:ea typeface="KBScaredStraight" panose="02000603000000000000" pitchFamily="2" charset="0"/>
            </a:endParaRPr>
          </a:p>
          <a:p>
            <a:pPr marL="342900" indent="-342900">
              <a:buFont typeface="Arial" panose="020B0604020202020204" pitchFamily="34" charset="0"/>
              <a:buChar char="•"/>
            </a:pPr>
            <a:r>
              <a:rPr lang="en-US" sz="2800" dirty="0" smtClean="0">
                <a:latin typeface="KBScaredStraight" panose="02000603000000000000" pitchFamily="2" charset="0"/>
                <a:ea typeface="KBScaredStraight" panose="02000603000000000000" pitchFamily="2" charset="0"/>
                <a:cs typeface="Arial" panose="020B0604020202020204" pitchFamily="34" charset="0"/>
              </a:rPr>
              <a:t>The students will write the definition (using their own words) for each of the vocabulary words listed.</a:t>
            </a:r>
          </a:p>
          <a:p>
            <a:pPr marL="342900" indent="-342900">
              <a:buFont typeface="Arial" panose="020B0604020202020204" pitchFamily="34" charset="0"/>
              <a:buChar char="•"/>
            </a:pPr>
            <a:endParaRPr lang="en-US" sz="2800" dirty="0">
              <a:latin typeface="KBScaredStraight" panose="02000603000000000000" pitchFamily="2" charset="0"/>
              <a:ea typeface="KBScaredStraight" panose="02000603000000000000" pitchFamily="2" charset="0"/>
              <a:cs typeface="Arial" panose="020B0604020202020204" pitchFamily="34" charset="0"/>
            </a:endParaRPr>
          </a:p>
          <a:p>
            <a:pPr marL="342900" indent="-342900">
              <a:buFont typeface="Arial" panose="020B0604020202020204" pitchFamily="34" charset="0"/>
              <a:buChar char="•"/>
            </a:pPr>
            <a:r>
              <a:rPr lang="en-US" sz="2800" dirty="0" smtClean="0">
                <a:latin typeface="KBScaredStraight" panose="02000603000000000000" pitchFamily="2" charset="0"/>
                <a:ea typeface="KBScaredStraight" panose="02000603000000000000" pitchFamily="2" charset="0"/>
                <a:cs typeface="Arial" panose="020B0604020202020204" pitchFamily="34" charset="0"/>
              </a:rPr>
              <a:t>Next, they will create a memory clue (or symbol) that represents each vocabulary word. </a:t>
            </a:r>
            <a:endParaRPr lang="en-US" sz="2800" dirty="0">
              <a:latin typeface="KBScaredStraight" panose="02000603000000000000" pitchFamily="2" charset="0"/>
              <a:ea typeface="KBScaredStraight" panose="02000603000000000000" pitchFamily="2" charset="0"/>
              <a:cs typeface="Arial" panose="020B0604020202020204" pitchFamily="34" charset="0"/>
            </a:endParaRPr>
          </a:p>
          <a:p>
            <a:pPr marL="342900" indent="-342900">
              <a:buFont typeface="Arial" panose="020B0604020202020204" pitchFamily="34" charset="0"/>
              <a:buChar char="•"/>
            </a:pPr>
            <a:endParaRPr lang="en-US" sz="2800" dirty="0" smtClean="0">
              <a:latin typeface="KBScaredStraight" panose="02000603000000000000" pitchFamily="2" charset="0"/>
              <a:ea typeface="KBScaredStraight" panose="02000603000000000000" pitchFamily="2" charset="0"/>
              <a:cs typeface="Arial" panose="020B0604020202020204" pitchFamily="34" charset="0"/>
            </a:endParaRPr>
          </a:p>
          <a:p>
            <a:pPr marL="342900" indent="-342900">
              <a:buFont typeface="Arial" panose="020B0604020202020204" pitchFamily="34" charset="0"/>
              <a:buChar char="•"/>
            </a:pPr>
            <a:r>
              <a:rPr lang="en-US" sz="2800" dirty="0" smtClean="0">
                <a:latin typeface="KBScaredStraight" panose="02000603000000000000" pitchFamily="2" charset="0"/>
                <a:ea typeface="KBScaredStraight" panose="02000603000000000000" pitchFamily="2" charset="0"/>
                <a:cs typeface="Arial" panose="020B0604020202020204" pitchFamily="34" charset="0"/>
              </a:rPr>
              <a:t>Finally, they will briefly describe how the symbol relates to the word. </a:t>
            </a:r>
            <a:endParaRPr lang="en-US" sz="2800" dirty="0">
              <a:latin typeface="KBScaredStraight" panose="02000603000000000000" pitchFamily="2" charset="0"/>
              <a:ea typeface="KBScaredStraight" panose="02000603000000000000" pitchFamily="2" charset="0"/>
              <a:cs typeface="Arial" panose="020B0604020202020204" pitchFamily="34" charset="0"/>
            </a:endParaRPr>
          </a:p>
        </p:txBody>
      </p:sp>
      <p:sp>
        <p:nvSpPr>
          <p:cNvPr id="2" name="Rounded Rectangle 1"/>
          <p:cNvSpPr/>
          <p:nvPr/>
        </p:nvSpPr>
        <p:spPr>
          <a:xfrm>
            <a:off x="212271" y="146957"/>
            <a:ext cx="11789229" cy="6498772"/>
          </a:xfrm>
          <a:prstGeom prst="roundRect">
            <a:avLst/>
          </a:prstGeom>
          <a:noFill/>
          <a:ln w="57150">
            <a:solidFill>
              <a:schemeClr val="tx1"/>
            </a:solidFill>
            <a:prstDash val="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6406" y="6624342"/>
            <a:ext cx="2653250" cy="276999"/>
          </a:xfrm>
          <a:prstGeom prst="rect">
            <a:avLst/>
          </a:prstGeom>
          <a:noFill/>
        </p:spPr>
        <p:txBody>
          <a:bodyPr wrap="square" rtlCol="0">
            <a:spAutoFit/>
          </a:bodyPr>
          <a:lstStyle/>
          <a:p>
            <a:r>
              <a:rPr lang="en-US" sz="1200" dirty="0" smtClean="0">
                <a:latin typeface="KBScaredStraight" panose="02000603000000000000" pitchFamily="2" charset="0"/>
                <a:ea typeface="KBScaredStraight" panose="02000603000000000000" pitchFamily="2" charset="0"/>
              </a:rPr>
              <a:t>© 2015 Brain Wrinkles</a:t>
            </a:r>
            <a:endParaRPr lang="en-US" sz="1200" dirty="0">
              <a:latin typeface="KBScaredStraight" panose="02000603000000000000" pitchFamily="2" charset="0"/>
              <a:ea typeface="KBScaredStraight" panose="02000603000000000000" pitchFamily="2" charset="0"/>
            </a:endParaRPr>
          </a:p>
        </p:txBody>
      </p:sp>
    </p:spTree>
    <p:extLst>
      <p:ext uri="{BB962C8B-B14F-4D97-AF65-F5344CB8AC3E}">
        <p14:creationId xmlns:p14="http://schemas.microsoft.com/office/powerpoint/2010/main" val="5944682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405" y="6624343"/>
            <a:ext cx="2653251" cy="276999"/>
          </a:xfrm>
          <a:prstGeom prst="rect">
            <a:avLst/>
          </a:prstGeom>
          <a:noFill/>
        </p:spPr>
        <p:txBody>
          <a:bodyPr wrap="square" rtlCol="0">
            <a:spAutoFit/>
          </a:bodyPr>
          <a:lstStyle/>
          <a:p>
            <a:r>
              <a:rPr lang="en-US" sz="1200" dirty="0">
                <a:latin typeface="KBScaredStraight" panose="02000603000000000000" pitchFamily="2" charset="0"/>
                <a:ea typeface="KBScaredStraight" panose="02000603000000000000" pitchFamily="2" charset="0"/>
              </a:rPr>
              <a:t>© </a:t>
            </a:r>
            <a:r>
              <a:rPr lang="en-US" sz="1200" dirty="0" smtClean="0">
                <a:latin typeface="KBScaredStraight" panose="02000603000000000000" pitchFamily="2" charset="0"/>
                <a:ea typeface="KBScaredStraight" panose="02000603000000000000" pitchFamily="2" charset="0"/>
              </a:rPr>
              <a:t>2015 </a:t>
            </a:r>
            <a:r>
              <a:rPr lang="en-US" sz="1200" dirty="0">
                <a:latin typeface="KBScaredStraight" panose="02000603000000000000" pitchFamily="2" charset="0"/>
                <a:ea typeface="KBScaredStraight" panose="02000603000000000000" pitchFamily="2" charset="0"/>
              </a:rPr>
              <a:t>Brain Wrinkles</a:t>
            </a:r>
          </a:p>
        </p:txBody>
      </p:sp>
      <p:sp>
        <p:nvSpPr>
          <p:cNvPr id="3" name="Rectangle 2"/>
          <p:cNvSpPr/>
          <p:nvPr/>
        </p:nvSpPr>
        <p:spPr>
          <a:xfrm>
            <a:off x="1040539" y="1"/>
            <a:ext cx="9822369" cy="1384995"/>
          </a:xfrm>
          <a:prstGeom prst="rect">
            <a:avLst/>
          </a:prstGeom>
          <a:noFill/>
        </p:spPr>
        <p:txBody>
          <a:bodyPr wrap="none" lIns="91440" tIns="45720" rIns="91440" bIns="45720">
            <a:spAutoFit/>
          </a:bodyPr>
          <a:lstStyle/>
          <a:p>
            <a:pPr algn="ctr"/>
            <a:r>
              <a:rPr lang="en-US" sz="4400" b="1" dirty="0" smtClean="0">
                <a:ln w="10160">
                  <a:solidFill>
                    <a:sysClr val="windowText" lastClr="000000"/>
                  </a:solidFill>
                  <a:prstDash val="solid"/>
                </a:ln>
                <a:solidFill>
                  <a:schemeClr val="bg2"/>
                </a:solidFill>
                <a:effectLst>
                  <a:outerShdw blurRad="38100" dist="22860" dir="5400000" algn="tl" rotWithShape="0">
                    <a:srgbClr val="000000">
                      <a:alpha val="30000"/>
                    </a:srgbClr>
                  </a:outerShdw>
                </a:effectLst>
                <a:latin typeface="KG Second Chances Solid" panose="02000000000000000000" pitchFamily="2" charset="0"/>
              </a:rPr>
              <a:t>Personal Finance Memory Clues</a:t>
            </a:r>
            <a:endParaRPr lang="en-US" sz="4400" b="1" dirty="0">
              <a:ln w="10160">
                <a:solidFill>
                  <a:sysClr val="windowText" lastClr="000000"/>
                </a:solidFill>
                <a:prstDash val="solid"/>
              </a:ln>
              <a:solidFill>
                <a:schemeClr val="bg2"/>
              </a:solidFill>
              <a:effectLst>
                <a:outerShdw blurRad="38100" dist="22860" dir="5400000" algn="tl" rotWithShape="0">
                  <a:srgbClr val="000000">
                    <a:alpha val="30000"/>
                  </a:srgbClr>
                </a:outerShdw>
              </a:effectLst>
              <a:latin typeface="KG Second Chances Solid" panose="02000000000000000000" pitchFamily="2" charset="0"/>
            </a:endParaRPr>
          </a:p>
          <a:p>
            <a:pPr algn="ctr"/>
            <a:endParaRPr lang="en-US" sz="4000" b="1" dirty="0">
              <a:ln w="10160">
                <a:solidFill>
                  <a:sysClr val="windowText" lastClr="000000"/>
                </a:solidFill>
                <a:prstDash val="solid"/>
              </a:ln>
              <a:solidFill>
                <a:schemeClr val="bg2"/>
              </a:solidFill>
              <a:effectLst>
                <a:outerShdw blurRad="38100" dist="22860" dir="5400000" algn="tl" rotWithShape="0">
                  <a:srgbClr val="000000">
                    <a:alpha val="30000"/>
                  </a:srgbClr>
                </a:outerShdw>
              </a:effectLst>
              <a:latin typeface="KG Second Chances Solid" panose="02000000000000000000" pitchFamily="2" charset="0"/>
            </a:endParaRPr>
          </a:p>
        </p:txBody>
      </p:sp>
      <p:graphicFrame>
        <p:nvGraphicFramePr>
          <p:cNvPr id="4" name="Table 3"/>
          <p:cNvGraphicFramePr>
            <a:graphicFrameLocks noGrp="1"/>
          </p:cNvGraphicFramePr>
          <p:nvPr>
            <p:extLst>
              <p:ext uri="{D42A27DB-BD31-4B8C-83A1-F6EECF244321}">
                <p14:modId xmlns:p14="http://schemas.microsoft.com/office/powerpoint/2010/main" val="93025841"/>
              </p:ext>
            </p:extLst>
          </p:nvPr>
        </p:nvGraphicFramePr>
        <p:xfrm>
          <a:off x="146128" y="1227667"/>
          <a:ext cx="11929331" cy="5396677"/>
        </p:xfrm>
        <a:graphic>
          <a:graphicData uri="http://schemas.openxmlformats.org/drawingml/2006/table">
            <a:tbl>
              <a:tblPr firstRow="1" bandRow="1">
                <a:tableStyleId>{5940675A-B579-460E-94D1-54222C63F5DA}</a:tableStyleId>
              </a:tblPr>
              <a:tblGrid>
                <a:gridCol w="1664855"/>
                <a:gridCol w="3908076"/>
                <a:gridCol w="3256730"/>
                <a:gridCol w="3099670"/>
              </a:tblGrid>
              <a:tr h="415129">
                <a:tc>
                  <a:txBody>
                    <a:bodyPr/>
                    <a:lstStyle/>
                    <a:p>
                      <a:pPr algn="ctr"/>
                      <a:r>
                        <a:rPr lang="en-US" sz="1600" dirty="0" smtClean="0">
                          <a:latin typeface="KG Second Chances Solid" panose="02000000000000000000" pitchFamily="2" charset="0"/>
                        </a:rPr>
                        <a:t>Key</a:t>
                      </a:r>
                      <a:r>
                        <a:rPr lang="en-US" sz="1600" baseline="0" dirty="0" smtClean="0">
                          <a:latin typeface="KG Second Chances Solid" panose="02000000000000000000" pitchFamily="2" charset="0"/>
                        </a:rPr>
                        <a:t> Term</a:t>
                      </a:r>
                      <a:endParaRPr lang="en-US" sz="1600" dirty="0">
                        <a:latin typeface="KG Second Chances Solid" panose="02000000000000000000" pitchFamily="2" charset="0"/>
                      </a:endParaRPr>
                    </a:p>
                  </a:txBody>
                  <a:tcPr/>
                </a:tc>
                <a:tc>
                  <a:txBody>
                    <a:bodyPr/>
                    <a:lstStyle/>
                    <a:p>
                      <a:pPr algn="ctr"/>
                      <a:r>
                        <a:rPr lang="en-US" sz="1600" dirty="0" smtClean="0">
                          <a:latin typeface="KG Second Chances Solid" panose="02000000000000000000" pitchFamily="2" charset="0"/>
                        </a:rPr>
                        <a:t>Definition</a:t>
                      </a:r>
                      <a:endParaRPr lang="en-US" sz="1600" dirty="0">
                        <a:latin typeface="KG Second Chances Solid" panose="02000000000000000000" pitchFamily="2" charset="0"/>
                      </a:endParaRPr>
                    </a:p>
                  </a:txBody>
                  <a:tcPr/>
                </a:tc>
                <a:tc>
                  <a:txBody>
                    <a:bodyPr/>
                    <a:lstStyle/>
                    <a:p>
                      <a:pPr algn="ctr"/>
                      <a:r>
                        <a:rPr lang="en-US" sz="1600" dirty="0" smtClean="0">
                          <a:latin typeface="KG Second Chances Solid" panose="02000000000000000000" pitchFamily="2" charset="0"/>
                        </a:rPr>
                        <a:t>Memory Clue</a:t>
                      </a:r>
                      <a:endParaRPr lang="en-US" sz="1600" dirty="0">
                        <a:latin typeface="KG Second Chances Solid" panose="02000000000000000000" pitchFamily="2" charset="0"/>
                      </a:endParaRPr>
                    </a:p>
                  </a:txBody>
                  <a:tcPr/>
                </a:tc>
                <a:tc>
                  <a:txBody>
                    <a:bodyPr/>
                    <a:lstStyle/>
                    <a:p>
                      <a:pPr algn="ctr"/>
                      <a:r>
                        <a:rPr lang="en-US" sz="1600" dirty="0" smtClean="0">
                          <a:latin typeface="KG Second Chances Solid" panose="02000000000000000000" pitchFamily="2" charset="0"/>
                        </a:rPr>
                        <a:t>Explanation</a:t>
                      </a:r>
                      <a:endParaRPr lang="en-US" sz="1600" dirty="0">
                        <a:latin typeface="KG Second Chances Solid" panose="02000000000000000000" pitchFamily="2" charset="0"/>
                      </a:endParaRPr>
                    </a:p>
                  </a:txBody>
                  <a:tcPr/>
                </a:tc>
              </a:tr>
              <a:tr h="830258">
                <a:tc>
                  <a:txBody>
                    <a:bodyPr/>
                    <a:lstStyle/>
                    <a:p>
                      <a:pPr algn="ctr"/>
                      <a:r>
                        <a:rPr lang="en-US" sz="2000" b="1" dirty="0" smtClean="0">
                          <a:latin typeface="KBScaredStraight" panose="02000603000000000000" pitchFamily="2" charset="0"/>
                          <a:ea typeface="KBScaredStraight" panose="02000603000000000000" pitchFamily="2" charset="0"/>
                        </a:rPr>
                        <a:t>Income</a:t>
                      </a:r>
                      <a:endParaRPr lang="en-US" sz="2000" b="1" dirty="0">
                        <a:latin typeface="KBScaredStraight" panose="02000603000000000000" pitchFamily="2" charset="0"/>
                        <a:ea typeface="KBScaredStraight" panose="02000603000000000000" pitchFamily="2" charset="0"/>
                      </a:endParaRPr>
                    </a:p>
                  </a:txBody>
                  <a:tcPr anchor="ctr"/>
                </a:tc>
                <a:tc>
                  <a:txBody>
                    <a:bodyPr/>
                    <a:lstStyle/>
                    <a:p>
                      <a:endParaRPr lang="en-US" sz="1900" dirty="0"/>
                    </a:p>
                  </a:txBody>
                  <a:tcPr/>
                </a:tc>
                <a:tc>
                  <a:txBody>
                    <a:bodyPr/>
                    <a:lstStyle/>
                    <a:p>
                      <a:endParaRPr lang="en-US" sz="1900" dirty="0"/>
                    </a:p>
                  </a:txBody>
                  <a:tcPr/>
                </a:tc>
                <a:tc>
                  <a:txBody>
                    <a:bodyPr/>
                    <a:lstStyle/>
                    <a:p>
                      <a:endParaRPr lang="en-US" sz="1900" dirty="0" smtClean="0"/>
                    </a:p>
                    <a:p>
                      <a:endParaRPr lang="en-US" sz="1900" dirty="0" smtClean="0"/>
                    </a:p>
                  </a:txBody>
                  <a:tcPr/>
                </a:tc>
              </a:tr>
              <a:tr h="830258">
                <a:tc>
                  <a:txBody>
                    <a:bodyPr/>
                    <a:lstStyle/>
                    <a:p>
                      <a:pPr algn="ctr"/>
                      <a:r>
                        <a:rPr lang="en-US" sz="2000" b="1" dirty="0" smtClean="0">
                          <a:latin typeface="KBScaredStraight" panose="02000603000000000000" pitchFamily="2" charset="0"/>
                          <a:ea typeface="KBScaredStraight" panose="02000603000000000000" pitchFamily="2" charset="0"/>
                        </a:rPr>
                        <a:t>Spending</a:t>
                      </a:r>
                      <a:endParaRPr lang="en-US" sz="2000" b="1" dirty="0">
                        <a:latin typeface="KBScaredStraight" panose="02000603000000000000" pitchFamily="2" charset="0"/>
                        <a:ea typeface="KBScaredStraight" panose="02000603000000000000" pitchFamily="2" charset="0"/>
                      </a:endParaRPr>
                    </a:p>
                  </a:txBody>
                  <a:tcPr anchor="ctr"/>
                </a:tc>
                <a:tc>
                  <a:txBody>
                    <a:bodyPr/>
                    <a:lstStyle/>
                    <a:p>
                      <a:endParaRPr lang="en-US" sz="1900" dirty="0"/>
                    </a:p>
                  </a:txBody>
                  <a:tcPr/>
                </a:tc>
                <a:tc>
                  <a:txBody>
                    <a:bodyPr/>
                    <a:lstStyle/>
                    <a:p>
                      <a:endParaRPr lang="en-US" sz="1900" dirty="0"/>
                    </a:p>
                  </a:txBody>
                  <a:tcPr/>
                </a:tc>
                <a:tc>
                  <a:txBody>
                    <a:bodyPr/>
                    <a:lstStyle/>
                    <a:p>
                      <a:endParaRPr lang="en-US" sz="1900" dirty="0" smtClean="0"/>
                    </a:p>
                    <a:p>
                      <a:endParaRPr lang="en-US" sz="1900" dirty="0" smtClean="0"/>
                    </a:p>
                  </a:txBody>
                  <a:tcPr/>
                </a:tc>
              </a:tr>
              <a:tr h="830258">
                <a:tc>
                  <a:txBody>
                    <a:bodyPr/>
                    <a:lstStyle/>
                    <a:p>
                      <a:pPr algn="ctr"/>
                      <a:r>
                        <a:rPr lang="en-US" sz="2000" b="1" dirty="0" smtClean="0">
                          <a:latin typeface="KBScaredStraight" panose="02000603000000000000" pitchFamily="2" charset="0"/>
                          <a:ea typeface="KBScaredStraight" panose="02000603000000000000" pitchFamily="2" charset="0"/>
                        </a:rPr>
                        <a:t>Budget</a:t>
                      </a:r>
                      <a:endParaRPr lang="en-US" sz="2000" b="1" dirty="0">
                        <a:latin typeface="KBScaredStraight" panose="02000603000000000000" pitchFamily="2" charset="0"/>
                        <a:ea typeface="KBScaredStraight" panose="02000603000000000000" pitchFamily="2" charset="0"/>
                      </a:endParaRPr>
                    </a:p>
                  </a:txBody>
                  <a:tcPr anchor="ctr"/>
                </a:tc>
                <a:tc>
                  <a:txBody>
                    <a:bodyPr/>
                    <a:lstStyle/>
                    <a:p>
                      <a:endParaRPr lang="en-US" sz="1900" dirty="0"/>
                    </a:p>
                  </a:txBody>
                  <a:tcPr/>
                </a:tc>
                <a:tc>
                  <a:txBody>
                    <a:bodyPr/>
                    <a:lstStyle/>
                    <a:p>
                      <a:endParaRPr lang="en-US" sz="1900" dirty="0"/>
                    </a:p>
                  </a:txBody>
                  <a:tcPr/>
                </a:tc>
                <a:tc>
                  <a:txBody>
                    <a:bodyPr/>
                    <a:lstStyle/>
                    <a:p>
                      <a:endParaRPr lang="en-US" sz="1900" dirty="0" smtClean="0"/>
                    </a:p>
                    <a:p>
                      <a:endParaRPr lang="en-US" sz="1900" dirty="0" smtClean="0"/>
                    </a:p>
                  </a:txBody>
                  <a:tcPr/>
                </a:tc>
              </a:tr>
              <a:tr h="830258">
                <a:tc>
                  <a:txBody>
                    <a:bodyPr/>
                    <a:lstStyle/>
                    <a:p>
                      <a:pPr algn="ctr"/>
                      <a:r>
                        <a:rPr lang="en-US" sz="2000" b="1" dirty="0" smtClean="0">
                          <a:latin typeface="KBScaredStraight" panose="02000603000000000000" pitchFamily="2" charset="0"/>
                          <a:ea typeface="KBScaredStraight" panose="02000603000000000000" pitchFamily="2" charset="0"/>
                        </a:rPr>
                        <a:t>Credit</a:t>
                      </a:r>
                      <a:endParaRPr lang="en-US" sz="2000" b="1" dirty="0">
                        <a:latin typeface="KBScaredStraight" panose="02000603000000000000" pitchFamily="2" charset="0"/>
                        <a:ea typeface="KBScaredStraight" panose="02000603000000000000" pitchFamily="2" charset="0"/>
                      </a:endParaRPr>
                    </a:p>
                  </a:txBody>
                  <a:tcPr anchor="ctr"/>
                </a:tc>
                <a:tc>
                  <a:txBody>
                    <a:bodyPr/>
                    <a:lstStyle/>
                    <a:p>
                      <a:endParaRPr lang="en-US" sz="1900" dirty="0"/>
                    </a:p>
                  </a:txBody>
                  <a:tcPr/>
                </a:tc>
                <a:tc>
                  <a:txBody>
                    <a:bodyPr/>
                    <a:lstStyle/>
                    <a:p>
                      <a:endParaRPr lang="en-US" sz="1900" dirty="0"/>
                    </a:p>
                  </a:txBody>
                  <a:tcPr/>
                </a:tc>
                <a:tc>
                  <a:txBody>
                    <a:bodyPr/>
                    <a:lstStyle/>
                    <a:p>
                      <a:endParaRPr lang="en-US" sz="1900" dirty="0" smtClean="0"/>
                    </a:p>
                    <a:p>
                      <a:endParaRPr lang="en-US" sz="1900" dirty="0" smtClean="0"/>
                    </a:p>
                  </a:txBody>
                  <a:tcPr/>
                </a:tc>
              </a:tr>
              <a:tr h="830258">
                <a:tc>
                  <a:txBody>
                    <a:bodyPr/>
                    <a:lstStyle/>
                    <a:p>
                      <a:pPr algn="ctr"/>
                      <a:r>
                        <a:rPr lang="en-US" sz="2000" b="1" dirty="0" smtClean="0">
                          <a:latin typeface="KBScaredStraight" panose="02000603000000000000" pitchFamily="2" charset="0"/>
                          <a:ea typeface="KBScaredStraight" panose="02000603000000000000" pitchFamily="2" charset="0"/>
                        </a:rPr>
                        <a:t>Saving</a:t>
                      </a:r>
                      <a:endParaRPr lang="en-US" sz="2000" b="1" dirty="0">
                        <a:latin typeface="KBScaredStraight" panose="02000603000000000000" pitchFamily="2" charset="0"/>
                        <a:ea typeface="KBScaredStraight" panose="02000603000000000000" pitchFamily="2" charset="0"/>
                      </a:endParaRPr>
                    </a:p>
                  </a:txBody>
                  <a:tcPr anchor="ctr"/>
                </a:tc>
                <a:tc>
                  <a:txBody>
                    <a:bodyPr/>
                    <a:lstStyle/>
                    <a:p>
                      <a:endParaRPr lang="en-US" sz="1900" dirty="0"/>
                    </a:p>
                  </a:txBody>
                  <a:tcPr/>
                </a:tc>
                <a:tc>
                  <a:txBody>
                    <a:bodyPr/>
                    <a:lstStyle/>
                    <a:p>
                      <a:endParaRPr lang="en-US" sz="1900" dirty="0"/>
                    </a:p>
                  </a:txBody>
                  <a:tcPr/>
                </a:tc>
                <a:tc>
                  <a:txBody>
                    <a:bodyPr/>
                    <a:lstStyle/>
                    <a:p>
                      <a:endParaRPr lang="en-US" sz="1900" dirty="0" smtClean="0"/>
                    </a:p>
                    <a:p>
                      <a:endParaRPr lang="en-US" sz="1900" dirty="0" smtClean="0"/>
                    </a:p>
                  </a:txBody>
                  <a:tcPr/>
                </a:tc>
              </a:tr>
              <a:tr h="830258">
                <a:tc>
                  <a:txBody>
                    <a:bodyPr/>
                    <a:lstStyle/>
                    <a:p>
                      <a:pPr algn="ctr"/>
                      <a:r>
                        <a:rPr lang="en-US" sz="2000" b="1" dirty="0" smtClean="0">
                          <a:latin typeface="KBScaredStraight" panose="02000603000000000000" pitchFamily="2" charset="0"/>
                          <a:ea typeface="KBScaredStraight" panose="02000603000000000000" pitchFamily="2" charset="0"/>
                        </a:rPr>
                        <a:t>Investing</a:t>
                      </a:r>
                      <a:endParaRPr lang="en-US" sz="2000" b="1" dirty="0">
                        <a:latin typeface="KBScaredStraight" panose="02000603000000000000" pitchFamily="2" charset="0"/>
                        <a:ea typeface="KBScaredStraight" panose="02000603000000000000" pitchFamily="2" charset="0"/>
                      </a:endParaRPr>
                    </a:p>
                  </a:txBody>
                  <a:tcPr anchor="ctr"/>
                </a:tc>
                <a:tc>
                  <a:txBody>
                    <a:bodyPr/>
                    <a:lstStyle/>
                    <a:p>
                      <a:endParaRPr lang="en-US" sz="1900" dirty="0"/>
                    </a:p>
                  </a:txBody>
                  <a:tcPr/>
                </a:tc>
                <a:tc>
                  <a:txBody>
                    <a:bodyPr/>
                    <a:lstStyle/>
                    <a:p>
                      <a:endParaRPr lang="en-US" sz="1900" dirty="0"/>
                    </a:p>
                  </a:txBody>
                  <a:tcPr/>
                </a:tc>
                <a:tc>
                  <a:txBody>
                    <a:bodyPr/>
                    <a:lstStyle/>
                    <a:p>
                      <a:endParaRPr lang="en-US" sz="1900" dirty="0" smtClean="0"/>
                    </a:p>
                    <a:p>
                      <a:endParaRPr lang="en-US" sz="1900" dirty="0" smtClean="0"/>
                    </a:p>
                  </a:txBody>
                  <a:tcPr/>
                </a:tc>
              </a:tr>
            </a:tbl>
          </a:graphicData>
        </a:graphic>
      </p:graphicFrame>
      <p:sp>
        <p:nvSpPr>
          <p:cNvPr id="5" name="TextBox 4"/>
          <p:cNvSpPr txBox="1"/>
          <p:nvPr/>
        </p:nvSpPr>
        <p:spPr>
          <a:xfrm>
            <a:off x="16405" y="692498"/>
            <a:ext cx="12175595" cy="461665"/>
          </a:xfrm>
          <a:prstGeom prst="rect">
            <a:avLst/>
          </a:prstGeom>
          <a:noFill/>
        </p:spPr>
        <p:txBody>
          <a:bodyPr wrap="square" rtlCol="0">
            <a:spAutoFit/>
          </a:bodyPr>
          <a:lstStyle/>
          <a:p>
            <a:r>
              <a:rPr lang="en-US" sz="1200" b="1" dirty="0">
                <a:latin typeface="KBScaredStraight" panose="02000603000000000000" pitchFamily="2" charset="0"/>
                <a:ea typeface="KBScaredStraight" panose="02000603000000000000" pitchFamily="2" charset="0"/>
              </a:rPr>
              <a:t>Directions</a:t>
            </a:r>
            <a:r>
              <a:rPr lang="en-US" sz="1200" dirty="0">
                <a:latin typeface="KBScaredStraight" panose="02000603000000000000" pitchFamily="2" charset="0"/>
                <a:ea typeface="KBScaredStraight" panose="02000603000000000000" pitchFamily="2" charset="0"/>
              </a:rPr>
              <a:t>: </a:t>
            </a:r>
            <a:r>
              <a:rPr lang="en-US" sz="1200" dirty="0" smtClean="0">
                <a:latin typeface="KBScaredStraight" panose="02000603000000000000" pitchFamily="2" charset="0"/>
                <a:ea typeface="KBScaredStraight" panose="02000603000000000000" pitchFamily="2" charset="0"/>
              </a:rPr>
              <a:t>Write a definition of each of the key terms listed and create a memory clue or symbol to help you remember each word. Briefly explain how the clue represents the key term.</a:t>
            </a:r>
            <a:endParaRPr lang="en-US" sz="1200" dirty="0">
              <a:latin typeface="KBScaredStraight" panose="02000603000000000000" pitchFamily="2" charset="0"/>
              <a:ea typeface="KBScaredStraight" panose="02000603000000000000" pitchFamily="2" charset="0"/>
            </a:endParaRPr>
          </a:p>
        </p:txBody>
      </p:sp>
    </p:spTree>
    <p:extLst>
      <p:ext uri="{BB962C8B-B14F-4D97-AF65-F5344CB8AC3E}">
        <p14:creationId xmlns:p14="http://schemas.microsoft.com/office/powerpoint/2010/main" val="31334627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00910" y="-14270"/>
            <a:ext cx="11211950" cy="7717049"/>
          </a:xfrm>
          <a:prstGeom prst="rect">
            <a:avLst/>
          </a:prstGeom>
        </p:spPr>
        <p:txBody>
          <a:bodyPr wrap="square">
            <a:spAutoFit/>
          </a:bodyPr>
          <a:lstStyle/>
          <a:p>
            <a:pPr>
              <a:lnSpc>
                <a:spcPct val="107000"/>
              </a:lnSpc>
              <a:spcAft>
                <a:spcPts val="800"/>
              </a:spcAft>
            </a:pPr>
            <a:endParaRPr lang="en-US" sz="1400" dirty="0" smtClean="0">
              <a:latin typeface="KG Second Chances Solid" panose="02000000000000000000" pitchFamily="2" charset="0"/>
              <a:ea typeface="Calibri" panose="020F0502020204030204" pitchFamily="34" charset="0"/>
              <a:cs typeface="Arial" panose="020B0604020202020204" pitchFamily="34" charset="0"/>
            </a:endParaRPr>
          </a:p>
          <a:p>
            <a:pPr algn="ctr">
              <a:lnSpc>
                <a:spcPct val="107000"/>
              </a:lnSpc>
              <a:spcAft>
                <a:spcPts val="800"/>
              </a:spcAft>
            </a:pPr>
            <a:r>
              <a:rPr lang="en-US" sz="4400" dirty="0" smtClean="0">
                <a:latin typeface="KG Second Chances Solid" panose="02000000000000000000" pitchFamily="2" charset="0"/>
              </a:rPr>
              <a:t>Teacher Info – Financial Education Button</a:t>
            </a:r>
          </a:p>
          <a:p>
            <a:endParaRPr lang="en-US" sz="100" dirty="0">
              <a:latin typeface="KBScaredStraight" panose="02000603000000000000" pitchFamily="2" charset="0"/>
              <a:ea typeface="KBScaredStraight" panose="02000603000000000000" pitchFamily="2" charset="0"/>
            </a:endParaRPr>
          </a:p>
          <a:p>
            <a:pPr marL="457200" indent="-457200">
              <a:buFont typeface="Arial" panose="020B0604020202020204" pitchFamily="34" charset="0"/>
              <a:buChar char="•"/>
            </a:pPr>
            <a:endParaRPr lang="en-US" sz="3200" dirty="0" smtClean="0">
              <a:latin typeface="KBScaredStraight" panose="02000603000000000000" pitchFamily="2" charset="0"/>
              <a:ea typeface="KBScaredStraight" panose="02000603000000000000" pitchFamily="2" charset="0"/>
            </a:endParaRPr>
          </a:p>
          <a:p>
            <a:pPr marL="457200" indent="-457200">
              <a:buFont typeface="Arial" panose="020B0604020202020204" pitchFamily="34" charset="0"/>
              <a:buChar char="•"/>
            </a:pPr>
            <a:r>
              <a:rPr lang="en-US" sz="2800" dirty="0" smtClean="0">
                <a:latin typeface="KBScaredStraight" panose="02000603000000000000" pitchFamily="2" charset="0"/>
                <a:ea typeface="KBScaredStraight" panose="02000603000000000000" pitchFamily="2" charset="0"/>
              </a:rPr>
              <a:t>Print off the Financial Education Button handout for each student. </a:t>
            </a:r>
          </a:p>
          <a:p>
            <a:pPr marL="457200" indent="-457200">
              <a:buFont typeface="Arial" panose="020B0604020202020204" pitchFamily="34" charset="0"/>
              <a:buChar char="•"/>
            </a:pPr>
            <a:endParaRPr lang="en-US" sz="2000" dirty="0">
              <a:latin typeface="KBScaredStraight" panose="02000603000000000000" pitchFamily="2" charset="0"/>
              <a:ea typeface="KBScaredStraight" panose="02000603000000000000" pitchFamily="2" charset="0"/>
            </a:endParaRPr>
          </a:p>
          <a:p>
            <a:pPr marL="457200" indent="-457200">
              <a:buFont typeface="Arial" panose="020B0604020202020204" pitchFamily="34" charset="0"/>
              <a:buChar char="•"/>
            </a:pPr>
            <a:r>
              <a:rPr lang="en-US" sz="2800" dirty="0" smtClean="0">
                <a:latin typeface="KBScaredStraight" panose="02000603000000000000" pitchFamily="2" charset="0"/>
                <a:ea typeface="KBScaredStraight" panose="02000603000000000000" pitchFamily="2" charset="0"/>
              </a:rPr>
              <a:t>Button: The students will design a button for Financial Education Day that educates others about good spending habits.</a:t>
            </a:r>
          </a:p>
          <a:p>
            <a:pPr marL="457200" indent="-457200">
              <a:buFont typeface="Arial" panose="020B0604020202020204" pitchFamily="34" charset="0"/>
              <a:buChar char="•"/>
            </a:pPr>
            <a:endParaRPr lang="en-US" sz="2000" dirty="0">
              <a:latin typeface="KBScaredStraight" panose="02000603000000000000" pitchFamily="2" charset="0"/>
              <a:ea typeface="KBScaredStraight" panose="02000603000000000000" pitchFamily="2" charset="0"/>
            </a:endParaRPr>
          </a:p>
          <a:p>
            <a:pPr marL="457200" indent="-457200">
              <a:buFont typeface="Arial" panose="020B0604020202020204" pitchFamily="34" charset="0"/>
              <a:buChar char="•"/>
            </a:pPr>
            <a:r>
              <a:rPr lang="en-US" sz="2800" dirty="0" smtClean="0">
                <a:latin typeface="KBScaredStraight" panose="02000603000000000000" pitchFamily="2" charset="0"/>
                <a:ea typeface="KBScaredStraight" panose="02000603000000000000" pitchFamily="2" charset="0"/>
              </a:rPr>
              <a:t>Text box: The students will use personal money management vocabulary to describe the significance of the button and why good spending habits are important. </a:t>
            </a:r>
          </a:p>
          <a:p>
            <a:pPr marL="457200" indent="-457200">
              <a:buFont typeface="Arial" panose="020B0604020202020204" pitchFamily="34" charset="0"/>
              <a:buChar char="•"/>
            </a:pPr>
            <a:endParaRPr lang="en-US" sz="2800" dirty="0" smtClean="0">
              <a:latin typeface="KBScaredStraight" panose="02000603000000000000" pitchFamily="2" charset="0"/>
              <a:ea typeface="KBScaredStraight" panose="02000603000000000000" pitchFamily="2" charset="0"/>
            </a:endParaRPr>
          </a:p>
          <a:p>
            <a:pPr marL="457200" indent="-457200">
              <a:buFont typeface="Arial" panose="020B0604020202020204" pitchFamily="34" charset="0"/>
              <a:buChar char="•"/>
            </a:pPr>
            <a:endParaRPr lang="en-US" sz="3200" dirty="0" smtClean="0">
              <a:latin typeface="KBScaredStraight" panose="02000603000000000000" pitchFamily="2" charset="0"/>
              <a:ea typeface="KBScaredStraight" panose="02000603000000000000" pitchFamily="2" charset="0"/>
            </a:endParaRPr>
          </a:p>
        </p:txBody>
      </p:sp>
      <p:sp>
        <p:nvSpPr>
          <p:cNvPr id="2" name="Rounded Rectangle 1"/>
          <p:cNvSpPr/>
          <p:nvPr/>
        </p:nvSpPr>
        <p:spPr>
          <a:xfrm>
            <a:off x="212271" y="146957"/>
            <a:ext cx="11789229" cy="6498772"/>
          </a:xfrm>
          <a:prstGeom prst="roundRect">
            <a:avLst/>
          </a:prstGeom>
          <a:noFill/>
          <a:ln w="57150">
            <a:solidFill>
              <a:schemeClr val="tx1"/>
            </a:solidFill>
            <a:prstDash val="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6406" y="6624342"/>
            <a:ext cx="2653250" cy="276999"/>
          </a:xfrm>
          <a:prstGeom prst="rect">
            <a:avLst/>
          </a:prstGeom>
          <a:noFill/>
        </p:spPr>
        <p:txBody>
          <a:bodyPr wrap="square" rtlCol="0">
            <a:spAutoFit/>
          </a:bodyPr>
          <a:lstStyle/>
          <a:p>
            <a:r>
              <a:rPr lang="en-US" sz="1200" dirty="0" smtClean="0">
                <a:latin typeface="KBScaredStraight" panose="02000603000000000000" pitchFamily="2" charset="0"/>
                <a:ea typeface="KBScaredStraight" panose="02000603000000000000" pitchFamily="2" charset="0"/>
              </a:rPr>
              <a:t>© 2015 Brain Wrinkles</a:t>
            </a:r>
            <a:endParaRPr lang="en-US" sz="1200" dirty="0">
              <a:latin typeface="KBScaredStraight" panose="02000603000000000000" pitchFamily="2" charset="0"/>
              <a:ea typeface="KBScaredStraight" panose="02000603000000000000" pitchFamily="2" charset="0"/>
            </a:endParaRPr>
          </a:p>
        </p:txBody>
      </p:sp>
    </p:spTree>
    <p:extLst>
      <p:ext uri="{BB962C8B-B14F-4D97-AF65-F5344CB8AC3E}">
        <p14:creationId xmlns:p14="http://schemas.microsoft.com/office/powerpoint/2010/main" val="11524915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2033" y="629676"/>
            <a:ext cx="11847443" cy="646331"/>
          </a:xfrm>
          <a:prstGeom prst="rect">
            <a:avLst/>
          </a:prstGeom>
          <a:noFill/>
        </p:spPr>
        <p:txBody>
          <a:bodyPr wrap="square" rtlCol="0">
            <a:spAutoFit/>
          </a:bodyPr>
          <a:lstStyle/>
          <a:p>
            <a:r>
              <a:rPr lang="en-US" sz="1200" b="1" dirty="0" smtClean="0">
                <a:latin typeface="KBScaredStraight" panose="02000603000000000000" pitchFamily="2" charset="0"/>
                <a:ea typeface="KBScaredStraight" panose="02000603000000000000" pitchFamily="2" charset="0"/>
              </a:rPr>
              <a:t>Directions: </a:t>
            </a:r>
            <a:r>
              <a:rPr lang="en-US" sz="1200" dirty="0" smtClean="0">
                <a:latin typeface="KBScaredStraight" panose="02000603000000000000" pitchFamily="2" charset="0"/>
                <a:ea typeface="KBScaredStraight" panose="02000603000000000000" pitchFamily="2" charset="0"/>
              </a:rPr>
              <a:t>Financial Education Day is October 22. Using your knowledge of personal money management vocabulary, design a button to be worn that day in order to educate others about  making good spending habits. After you finish the button, describe its significance using the personal money management vocabulary that you have learned. (Words to think about… spending, saving, investing, budget, income, credit, etc.)</a:t>
            </a:r>
            <a:endParaRPr lang="en-US" sz="1200" dirty="0">
              <a:latin typeface="KBScaredStraight" panose="02000603000000000000" pitchFamily="2" charset="0"/>
              <a:ea typeface="KBScaredStraight" panose="02000603000000000000" pitchFamily="2" charset="0"/>
            </a:endParaRPr>
          </a:p>
        </p:txBody>
      </p:sp>
      <p:sp>
        <p:nvSpPr>
          <p:cNvPr id="9" name="Rectangle 8"/>
          <p:cNvSpPr/>
          <p:nvPr/>
        </p:nvSpPr>
        <p:spPr>
          <a:xfrm>
            <a:off x="2057561" y="22487"/>
            <a:ext cx="8156400" cy="769441"/>
          </a:xfrm>
          <a:prstGeom prst="rect">
            <a:avLst/>
          </a:prstGeom>
          <a:noFill/>
        </p:spPr>
        <p:txBody>
          <a:bodyPr wrap="none" lIns="91440" tIns="45720" rIns="91440" bIns="45720">
            <a:spAutoFit/>
          </a:bodyPr>
          <a:lstStyle/>
          <a:p>
            <a:pPr algn="ctr"/>
            <a:r>
              <a:rPr lang="en-US" sz="4400" cap="none" spc="0" dirty="0" smtClean="0">
                <a:ln w="10160">
                  <a:solidFill>
                    <a:schemeClr val="tx1"/>
                  </a:solidFill>
                  <a:prstDash val="solid"/>
                </a:ln>
                <a:solidFill>
                  <a:schemeClr val="bg2"/>
                </a:solidFill>
                <a:latin typeface="KG Second Chances Solid" panose="02000000000000000000" pitchFamily="2" charset="0"/>
              </a:rPr>
              <a:t>Financial Education Button</a:t>
            </a:r>
            <a:endParaRPr lang="en-US" sz="4400" cap="none" spc="0" dirty="0">
              <a:ln w="10160">
                <a:solidFill>
                  <a:schemeClr val="tx1"/>
                </a:solidFill>
                <a:prstDash val="solid"/>
              </a:ln>
              <a:solidFill>
                <a:schemeClr val="bg2"/>
              </a:solidFill>
              <a:latin typeface="KG Second Chances Solid" panose="02000000000000000000" pitchFamily="2" charset="0"/>
            </a:endParaRPr>
          </a:p>
        </p:txBody>
      </p:sp>
      <p:sp>
        <p:nvSpPr>
          <p:cNvPr id="13" name="TextBox 12"/>
          <p:cNvSpPr txBox="1"/>
          <p:nvPr/>
        </p:nvSpPr>
        <p:spPr>
          <a:xfrm>
            <a:off x="-67235" y="6634789"/>
            <a:ext cx="2653250" cy="276999"/>
          </a:xfrm>
          <a:prstGeom prst="rect">
            <a:avLst/>
          </a:prstGeom>
          <a:noFill/>
        </p:spPr>
        <p:txBody>
          <a:bodyPr wrap="square" rtlCol="0">
            <a:spAutoFit/>
          </a:bodyPr>
          <a:lstStyle/>
          <a:p>
            <a:r>
              <a:rPr lang="en-US" sz="1200" dirty="0" smtClean="0">
                <a:latin typeface="KBScaredStraight" panose="02000603000000000000" pitchFamily="2" charset="0"/>
                <a:ea typeface="KBScaredStraight" panose="02000603000000000000" pitchFamily="2" charset="0"/>
              </a:rPr>
              <a:t>© 2015 Brain Wrinkles</a:t>
            </a:r>
            <a:endParaRPr lang="en-US" sz="1200" dirty="0">
              <a:latin typeface="KBScaredStraight" panose="02000603000000000000" pitchFamily="2" charset="0"/>
              <a:ea typeface="KBScaredStraight" panose="02000603000000000000" pitchFamily="2" charset="0"/>
            </a:endParaRPr>
          </a:p>
        </p:txBody>
      </p:sp>
      <p:sp>
        <p:nvSpPr>
          <p:cNvPr id="4" name="Oval 3"/>
          <p:cNvSpPr/>
          <p:nvPr/>
        </p:nvSpPr>
        <p:spPr>
          <a:xfrm>
            <a:off x="212035" y="1484612"/>
            <a:ext cx="5669280" cy="5212080"/>
          </a:xfrm>
          <a:prstGeom prst="ellipse">
            <a:avLst/>
          </a:prstGeom>
          <a:solidFill>
            <a:schemeClr val="bg1"/>
          </a:solidFill>
          <a:ln w="5715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349195" y="1621772"/>
            <a:ext cx="5394960" cy="4937760"/>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6108860" y="1621772"/>
            <a:ext cx="5923722" cy="5074919"/>
          </a:xfrm>
          <a:prstGeom prst="rect">
            <a:avLst/>
          </a:prstGeom>
          <a:solidFill>
            <a:schemeClr val="bg1"/>
          </a:solidFill>
          <a:ln w="5715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6108860" y="1650567"/>
            <a:ext cx="5923722" cy="4893647"/>
          </a:xfrm>
          <a:prstGeom prst="rect">
            <a:avLst/>
          </a:prstGeom>
          <a:noFill/>
        </p:spPr>
        <p:txBody>
          <a:bodyPr wrap="square" rtlCol="0">
            <a:spAutoFit/>
          </a:bodyPr>
          <a:lstStyle/>
          <a:p>
            <a:pPr>
              <a:lnSpc>
                <a:spcPct val="150000"/>
              </a:lnSpc>
            </a:pPr>
            <a:r>
              <a:rPr lang="en-US" sz="1600" dirty="0" smtClean="0">
                <a:latin typeface="Tahoma" panose="020B0604030504040204" pitchFamily="34" charset="0"/>
                <a:ea typeface="Tahoma" panose="020B0604030504040204" pitchFamily="34" charset="0"/>
                <a:cs typeface="Tahoma" panose="020B0604030504040204" pitchFamily="34" charset="0"/>
              </a:rPr>
              <a:t>_______________________________________________________________________________________________________________________________________________________________________________________________________________________________________________________________</a:t>
            </a:r>
            <a:r>
              <a:rPr lang="en-US" sz="1600" dirty="0">
                <a:latin typeface="Tahoma" panose="020B0604030504040204" pitchFamily="34" charset="0"/>
                <a:ea typeface="Tahoma" panose="020B0604030504040204" pitchFamily="34" charset="0"/>
                <a:cs typeface="Tahoma" panose="020B0604030504040204" pitchFamily="34" charset="0"/>
              </a:rPr>
              <a:t>_______________________________________________________________________________________________________________________________________________________________________________________________________________________________________________________________</a:t>
            </a:r>
          </a:p>
          <a:p>
            <a:pPr>
              <a:lnSpc>
                <a:spcPct val="150000"/>
              </a:lnSpc>
            </a:pPr>
            <a:r>
              <a:rPr lang="en-US" sz="1600" dirty="0" smtClean="0">
                <a:latin typeface="Tahoma" panose="020B0604030504040204" pitchFamily="34" charset="0"/>
                <a:ea typeface="Tahoma" panose="020B0604030504040204" pitchFamily="34" charset="0"/>
                <a:cs typeface="Tahoma" panose="020B0604030504040204" pitchFamily="34" charset="0"/>
              </a:rPr>
              <a:t>_________________________________________________________________________________________________________________________________________________________</a:t>
            </a:r>
            <a:endParaRPr lang="en-US" sz="16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95652895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00910" y="-14270"/>
            <a:ext cx="11211950" cy="6284669"/>
          </a:xfrm>
          <a:prstGeom prst="rect">
            <a:avLst/>
          </a:prstGeom>
        </p:spPr>
        <p:txBody>
          <a:bodyPr wrap="square">
            <a:spAutoFit/>
          </a:bodyPr>
          <a:lstStyle/>
          <a:p>
            <a:pPr>
              <a:lnSpc>
                <a:spcPct val="107000"/>
              </a:lnSpc>
              <a:spcAft>
                <a:spcPts val="800"/>
              </a:spcAft>
            </a:pPr>
            <a:endParaRPr lang="en-US" sz="1400" dirty="0" smtClean="0">
              <a:latin typeface="KG Second Chances Solid" panose="02000000000000000000" pitchFamily="2" charset="0"/>
              <a:ea typeface="Calibri" panose="020F0502020204030204" pitchFamily="34" charset="0"/>
              <a:cs typeface="Arial" panose="020B0604020202020204" pitchFamily="34" charset="0"/>
            </a:endParaRPr>
          </a:p>
          <a:p>
            <a:pPr algn="ctr">
              <a:lnSpc>
                <a:spcPct val="107000"/>
              </a:lnSpc>
              <a:spcAft>
                <a:spcPts val="800"/>
              </a:spcAft>
            </a:pPr>
            <a:r>
              <a:rPr lang="en-US" sz="4400" dirty="0" smtClean="0">
                <a:latin typeface="KG Second Chances Solid" panose="02000000000000000000" pitchFamily="2" charset="0"/>
              </a:rPr>
              <a:t>Teacher Info – My Monthly Budget</a:t>
            </a:r>
          </a:p>
          <a:p>
            <a:endParaRPr lang="en-US" sz="100" dirty="0">
              <a:latin typeface="KBScaredStraight" panose="02000603000000000000" pitchFamily="2" charset="0"/>
              <a:ea typeface="KBScaredStraight" panose="02000603000000000000" pitchFamily="2" charset="0"/>
            </a:endParaRPr>
          </a:p>
          <a:p>
            <a:pPr marL="457200" indent="-457200">
              <a:buFont typeface="Arial" panose="020B0604020202020204" pitchFamily="34" charset="0"/>
              <a:buChar char="•"/>
            </a:pPr>
            <a:endParaRPr lang="en-US" sz="3200" dirty="0" smtClean="0">
              <a:latin typeface="KBScaredStraight" panose="02000603000000000000" pitchFamily="2" charset="0"/>
              <a:ea typeface="KBScaredStraight" panose="02000603000000000000" pitchFamily="2" charset="0"/>
            </a:endParaRPr>
          </a:p>
          <a:p>
            <a:pPr marL="457200" indent="-457200">
              <a:buFont typeface="Arial" panose="020B0604020202020204" pitchFamily="34" charset="0"/>
              <a:buChar char="•"/>
            </a:pPr>
            <a:r>
              <a:rPr lang="en-US" sz="2400" dirty="0" smtClean="0">
                <a:latin typeface="KBScaredStraight" panose="02000603000000000000" pitchFamily="2" charset="0"/>
                <a:ea typeface="KBScaredStraight" panose="02000603000000000000" pitchFamily="2" charset="0"/>
              </a:rPr>
              <a:t>Print off the Financial Education Button handout for each student. </a:t>
            </a:r>
          </a:p>
          <a:p>
            <a:pPr marL="457200" indent="-457200">
              <a:buFont typeface="Arial" panose="020B0604020202020204" pitchFamily="34" charset="0"/>
              <a:buChar char="•"/>
            </a:pPr>
            <a:endParaRPr lang="en-US" dirty="0">
              <a:latin typeface="KBScaredStraight" panose="02000603000000000000" pitchFamily="2" charset="0"/>
              <a:ea typeface="KBScaredStraight" panose="02000603000000000000" pitchFamily="2" charset="0"/>
            </a:endParaRPr>
          </a:p>
          <a:p>
            <a:pPr marL="457200" indent="-457200">
              <a:buFont typeface="Arial" panose="020B0604020202020204" pitchFamily="34" charset="0"/>
              <a:buChar char="•"/>
            </a:pPr>
            <a:r>
              <a:rPr lang="en-US" sz="2400" dirty="0" smtClean="0">
                <a:latin typeface="KBScaredStraight" panose="02000603000000000000" pitchFamily="2" charset="0"/>
                <a:ea typeface="KBScaredStraight" panose="02000603000000000000" pitchFamily="2" charset="0"/>
              </a:rPr>
              <a:t>The students will be given $500 to create a budget for the month. They should include all of their needs and wants for the month in the budget. Afterwards, they should total up the expenses and see what they have leftover for savings. They will write down important things that they would like to save up for in the spaces provided.</a:t>
            </a:r>
          </a:p>
          <a:p>
            <a:pPr marL="457200" indent="-457200">
              <a:buFont typeface="Arial" panose="020B0604020202020204" pitchFamily="34" charset="0"/>
              <a:buChar char="•"/>
            </a:pPr>
            <a:endParaRPr lang="en-US" sz="2400" dirty="0">
              <a:latin typeface="KBScaredStraight" panose="02000603000000000000" pitchFamily="2" charset="0"/>
              <a:ea typeface="KBScaredStraight" panose="02000603000000000000" pitchFamily="2" charset="0"/>
            </a:endParaRPr>
          </a:p>
          <a:p>
            <a:pPr marL="457200" indent="-457200">
              <a:buFont typeface="Arial" panose="020B0604020202020204" pitchFamily="34" charset="0"/>
              <a:buChar char="•"/>
            </a:pPr>
            <a:r>
              <a:rPr lang="en-US" sz="2400" dirty="0" smtClean="0">
                <a:latin typeface="KBScaredStraight" panose="02000603000000000000" pitchFamily="2" charset="0"/>
                <a:ea typeface="KBScaredStraight" panose="02000603000000000000" pitchFamily="2" charset="0"/>
              </a:rPr>
              <a:t>*If there is not enough room for expenses/savings, please have the student carry on to the back of the page.</a:t>
            </a:r>
          </a:p>
          <a:p>
            <a:pPr marL="457200" indent="-457200">
              <a:buFont typeface="Arial" panose="020B0604020202020204" pitchFamily="34" charset="0"/>
              <a:buChar char="•"/>
            </a:pPr>
            <a:endParaRPr lang="en-US" sz="2800" dirty="0" smtClean="0">
              <a:latin typeface="KBScaredStraight" panose="02000603000000000000" pitchFamily="2" charset="0"/>
              <a:ea typeface="KBScaredStraight" panose="02000603000000000000" pitchFamily="2" charset="0"/>
            </a:endParaRPr>
          </a:p>
          <a:p>
            <a:pPr marL="457200" indent="-457200">
              <a:buFont typeface="Arial" panose="020B0604020202020204" pitchFamily="34" charset="0"/>
              <a:buChar char="•"/>
            </a:pPr>
            <a:endParaRPr lang="en-US" sz="3200" dirty="0" smtClean="0">
              <a:latin typeface="KBScaredStraight" panose="02000603000000000000" pitchFamily="2" charset="0"/>
              <a:ea typeface="KBScaredStraight" panose="02000603000000000000" pitchFamily="2" charset="0"/>
            </a:endParaRPr>
          </a:p>
        </p:txBody>
      </p:sp>
      <p:sp>
        <p:nvSpPr>
          <p:cNvPr id="2" name="Rounded Rectangle 1"/>
          <p:cNvSpPr/>
          <p:nvPr/>
        </p:nvSpPr>
        <p:spPr>
          <a:xfrm>
            <a:off x="212271" y="146957"/>
            <a:ext cx="11789229" cy="6498772"/>
          </a:xfrm>
          <a:prstGeom prst="roundRect">
            <a:avLst/>
          </a:prstGeom>
          <a:noFill/>
          <a:ln w="57150">
            <a:solidFill>
              <a:schemeClr val="tx1"/>
            </a:solidFill>
            <a:prstDash val="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6406" y="6624342"/>
            <a:ext cx="2653250" cy="276999"/>
          </a:xfrm>
          <a:prstGeom prst="rect">
            <a:avLst/>
          </a:prstGeom>
          <a:noFill/>
        </p:spPr>
        <p:txBody>
          <a:bodyPr wrap="square" rtlCol="0">
            <a:spAutoFit/>
          </a:bodyPr>
          <a:lstStyle/>
          <a:p>
            <a:r>
              <a:rPr lang="en-US" sz="1200" dirty="0" smtClean="0">
                <a:latin typeface="KBScaredStraight" panose="02000603000000000000" pitchFamily="2" charset="0"/>
                <a:ea typeface="KBScaredStraight" panose="02000603000000000000" pitchFamily="2" charset="0"/>
              </a:rPr>
              <a:t>© 2015 Brain Wrinkles</a:t>
            </a:r>
            <a:endParaRPr lang="en-US" sz="1200" dirty="0">
              <a:latin typeface="KBScaredStraight" panose="02000603000000000000" pitchFamily="2" charset="0"/>
              <a:ea typeface="KBScaredStraight" panose="02000603000000000000" pitchFamily="2" charset="0"/>
            </a:endParaRPr>
          </a:p>
        </p:txBody>
      </p:sp>
    </p:spTree>
    <p:extLst>
      <p:ext uri="{BB962C8B-B14F-4D97-AF65-F5344CB8AC3E}">
        <p14:creationId xmlns:p14="http://schemas.microsoft.com/office/powerpoint/2010/main" val="293950493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698919" y="6611779"/>
            <a:ext cx="2653251" cy="246221"/>
          </a:xfrm>
          <a:prstGeom prst="rect">
            <a:avLst/>
          </a:prstGeom>
          <a:noFill/>
        </p:spPr>
        <p:txBody>
          <a:bodyPr wrap="square" rtlCol="0">
            <a:spAutoFit/>
          </a:bodyPr>
          <a:lstStyle/>
          <a:p>
            <a:r>
              <a:rPr lang="en-US" sz="1000" dirty="0">
                <a:latin typeface="KBScaredStraight" panose="02000603000000000000" pitchFamily="2" charset="0"/>
                <a:ea typeface="KBScaredStraight" panose="02000603000000000000" pitchFamily="2" charset="0"/>
              </a:rPr>
              <a:t>© </a:t>
            </a:r>
            <a:r>
              <a:rPr lang="en-US" sz="1000" dirty="0" smtClean="0">
                <a:latin typeface="KBScaredStraight" panose="02000603000000000000" pitchFamily="2" charset="0"/>
                <a:ea typeface="KBScaredStraight" panose="02000603000000000000" pitchFamily="2" charset="0"/>
              </a:rPr>
              <a:t>2015 </a:t>
            </a:r>
            <a:r>
              <a:rPr lang="en-US" sz="1000" dirty="0">
                <a:latin typeface="KBScaredStraight" panose="02000603000000000000" pitchFamily="2" charset="0"/>
                <a:ea typeface="KBScaredStraight" panose="02000603000000000000" pitchFamily="2" charset="0"/>
              </a:rPr>
              <a:t>Brain Wrinkles</a:t>
            </a:r>
          </a:p>
        </p:txBody>
      </p:sp>
      <p:sp>
        <p:nvSpPr>
          <p:cNvPr id="3" name="Rectangle 2"/>
          <p:cNvSpPr/>
          <p:nvPr/>
        </p:nvSpPr>
        <p:spPr>
          <a:xfrm>
            <a:off x="2955556" y="1"/>
            <a:ext cx="5992346" cy="1384995"/>
          </a:xfrm>
          <a:prstGeom prst="rect">
            <a:avLst/>
          </a:prstGeom>
          <a:noFill/>
        </p:spPr>
        <p:txBody>
          <a:bodyPr wrap="none" lIns="91440" tIns="45720" rIns="91440" bIns="45720">
            <a:spAutoFit/>
          </a:bodyPr>
          <a:lstStyle/>
          <a:p>
            <a:pPr algn="ctr"/>
            <a:r>
              <a:rPr lang="en-US" sz="4400" b="1" dirty="0" smtClean="0">
                <a:ln w="10160">
                  <a:solidFill>
                    <a:sysClr val="windowText" lastClr="000000"/>
                  </a:solidFill>
                  <a:prstDash val="solid"/>
                </a:ln>
                <a:solidFill>
                  <a:schemeClr val="bg2"/>
                </a:solidFill>
                <a:effectLst>
                  <a:outerShdw blurRad="38100" dist="22860" dir="5400000" algn="tl" rotWithShape="0">
                    <a:srgbClr val="000000">
                      <a:alpha val="30000"/>
                    </a:srgbClr>
                  </a:outerShdw>
                </a:effectLst>
                <a:latin typeface="KG Second Chances Solid" panose="02000000000000000000" pitchFamily="2" charset="0"/>
              </a:rPr>
              <a:t>My Monthly Budget</a:t>
            </a:r>
            <a:endParaRPr lang="en-US" sz="4400" b="1" dirty="0">
              <a:ln w="10160">
                <a:solidFill>
                  <a:sysClr val="windowText" lastClr="000000"/>
                </a:solidFill>
                <a:prstDash val="solid"/>
              </a:ln>
              <a:solidFill>
                <a:schemeClr val="bg2"/>
              </a:solidFill>
              <a:effectLst>
                <a:outerShdw blurRad="38100" dist="22860" dir="5400000" algn="tl" rotWithShape="0">
                  <a:srgbClr val="000000">
                    <a:alpha val="30000"/>
                  </a:srgbClr>
                </a:outerShdw>
              </a:effectLst>
              <a:latin typeface="KG Second Chances Solid" panose="02000000000000000000" pitchFamily="2" charset="0"/>
            </a:endParaRPr>
          </a:p>
          <a:p>
            <a:pPr algn="ctr"/>
            <a:endParaRPr lang="en-US" sz="4000" b="1" dirty="0">
              <a:ln w="10160">
                <a:solidFill>
                  <a:sysClr val="windowText" lastClr="000000"/>
                </a:solidFill>
                <a:prstDash val="solid"/>
              </a:ln>
              <a:solidFill>
                <a:schemeClr val="bg2"/>
              </a:solidFill>
              <a:effectLst>
                <a:outerShdw blurRad="38100" dist="22860" dir="5400000" algn="tl" rotWithShape="0">
                  <a:srgbClr val="000000">
                    <a:alpha val="30000"/>
                  </a:srgbClr>
                </a:outerShdw>
              </a:effectLst>
              <a:latin typeface="KG Second Chances Solid" panose="02000000000000000000" pitchFamily="2" charset="0"/>
            </a:endParaRPr>
          </a:p>
        </p:txBody>
      </p:sp>
      <p:graphicFrame>
        <p:nvGraphicFramePr>
          <p:cNvPr id="4" name="Table 3"/>
          <p:cNvGraphicFramePr>
            <a:graphicFrameLocks noGrp="1"/>
          </p:cNvGraphicFramePr>
          <p:nvPr>
            <p:extLst>
              <p:ext uri="{D42A27DB-BD31-4B8C-83A1-F6EECF244321}">
                <p14:modId xmlns:p14="http://schemas.microsoft.com/office/powerpoint/2010/main" val="3245591006"/>
              </p:ext>
            </p:extLst>
          </p:nvPr>
        </p:nvGraphicFramePr>
        <p:xfrm>
          <a:off x="146128" y="1523495"/>
          <a:ext cx="11900729" cy="3295880"/>
        </p:xfrm>
        <a:graphic>
          <a:graphicData uri="http://schemas.openxmlformats.org/drawingml/2006/table">
            <a:tbl>
              <a:tblPr firstRow="1" bandRow="1">
                <a:tableStyleId>{5940675A-B579-460E-94D1-54222C63F5DA}</a:tableStyleId>
              </a:tblPr>
              <a:tblGrid>
                <a:gridCol w="5978900"/>
                <a:gridCol w="5921829"/>
              </a:tblGrid>
              <a:tr h="203474">
                <a:tc>
                  <a:txBody>
                    <a:bodyPr/>
                    <a:lstStyle/>
                    <a:p>
                      <a:pPr algn="ctr"/>
                      <a:r>
                        <a:rPr lang="en-US" sz="1600" dirty="0" smtClean="0">
                          <a:latin typeface="KG Second Chances Solid" panose="02000000000000000000" pitchFamily="2" charset="0"/>
                        </a:rPr>
                        <a:t>Monthly Expenses List </a:t>
                      </a:r>
                      <a:endParaRPr lang="en-US" sz="1600" dirty="0">
                        <a:latin typeface="KG Second Chances Solid" panose="02000000000000000000" pitchFamily="2" charset="0"/>
                      </a:endParaRPr>
                    </a:p>
                  </a:txBody>
                  <a:tcPr/>
                </a:tc>
                <a:tc>
                  <a:txBody>
                    <a:bodyPr/>
                    <a:lstStyle/>
                    <a:p>
                      <a:pPr algn="ctr"/>
                      <a:r>
                        <a:rPr lang="en-US" sz="1600" dirty="0" smtClean="0">
                          <a:latin typeface="KG Second Chances Solid" panose="02000000000000000000" pitchFamily="2" charset="0"/>
                        </a:rPr>
                        <a:t>Cost $</a:t>
                      </a:r>
                      <a:endParaRPr lang="en-US" sz="1600" dirty="0">
                        <a:latin typeface="KG Second Chances Solid" panose="02000000000000000000" pitchFamily="2" charset="0"/>
                      </a:endParaRPr>
                    </a:p>
                  </a:txBody>
                  <a:tcPr/>
                </a:tc>
              </a:tr>
              <a:tr h="296060">
                <a:tc>
                  <a:txBody>
                    <a:bodyPr/>
                    <a:lstStyle/>
                    <a:p>
                      <a:pPr algn="ctr"/>
                      <a:endParaRPr lang="en-US" sz="1200" b="1" dirty="0">
                        <a:latin typeface="KBScaredStraight" panose="02000603000000000000" pitchFamily="2" charset="0"/>
                        <a:ea typeface="KBScaredStraight" panose="02000603000000000000" pitchFamily="2" charset="0"/>
                      </a:endParaRPr>
                    </a:p>
                  </a:txBody>
                  <a:tcPr anchor="ctr"/>
                </a:tc>
                <a:tc>
                  <a:txBody>
                    <a:bodyPr/>
                    <a:lstStyle/>
                    <a:p>
                      <a:endParaRPr lang="en-US" sz="1200" dirty="0"/>
                    </a:p>
                  </a:txBody>
                  <a:tcPr/>
                </a:tc>
              </a:tr>
              <a:tr h="296060">
                <a:tc>
                  <a:txBody>
                    <a:bodyPr/>
                    <a:lstStyle/>
                    <a:p>
                      <a:pPr algn="ctr"/>
                      <a:endParaRPr lang="en-US" sz="1200" b="1" dirty="0">
                        <a:latin typeface="KBScaredStraight" panose="02000603000000000000" pitchFamily="2" charset="0"/>
                        <a:ea typeface="KBScaredStraight" panose="02000603000000000000" pitchFamily="2" charset="0"/>
                      </a:endParaRPr>
                    </a:p>
                  </a:txBody>
                  <a:tcPr anchor="ctr"/>
                </a:tc>
                <a:tc>
                  <a:txBody>
                    <a:bodyPr/>
                    <a:lstStyle/>
                    <a:p>
                      <a:endParaRPr lang="en-US" sz="1200" dirty="0"/>
                    </a:p>
                  </a:txBody>
                  <a:tcPr/>
                </a:tc>
              </a:tr>
              <a:tr h="296060">
                <a:tc>
                  <a:txBody>
                    <a:bodyPr/>
                    <a:lstStyle/>
                    <a:p>
                      <a:pPr algn="ctr"/>
                      <a:endParaRPr lang="en-US" sz="1200" b="1" dirty="0">
                        <a:latin typeface="KBScaredStraight" panose="02000603000000000000" pitchFamily="2" charset="0"/>
                        <a:ea typeface="KBScaredStraight" panose="02000603000000000000" pitchFamily="2" charset="0"/>
                      </a:endParaRPr>
                    </a:p>
                  </a:txBody>
                  <a:tcPr anchor="ctr"/>
                </a:tc>
                <a:tc>
                  <a:txBody>
                    <a:bodyPr/>
                    <a:lstStyle/>
                    <a:p>
                      <a:endParaRPr lang="en-US" sz="1200" dirty="0"/>
                    </a:p>
                  </a:txBody>
                  <a:tcPr/>
                </a:tc>
              </a:tr>
              <a:tr h="296060">
                <a:tc>
                  <a:txBody>
                    <a:bodyPr/>
                    <a:lstStyle/>
                    <a:p>
                      <a:pPr algn="ctr"/>
                      <a:endParaRPr lang="en-US" sz="1200" b="1" dirty="0">
                        <a:latin typeface="KBScaredStraight" panose="02000603000000000000" pitchFamily="2" charset="0"/>
                        <a:ea typeface="KBScaredStraight" panose="02000603000000000000" pitchFamily="2" charset="0"/>
                      </a:endParaRPr>
                    </a:p>
                  </a:txBody>
                  <a:tcPr anchor="ctr"/>
                </a:tc>
                <a:tc>
                  <a:txBody>
                    <a:bodyPr/>
                    <a:lstStyle/>
                    <a:p>
                      <a:endParaRPr lang="en-US" sz="1200" dirty="0"/>
                    </a:p>
                  </a:txBody>
                  <a:tcPr/>
                </a:tc>
              </a:tr>
              <a:tr h="296060">
                <a:tc>
                  <a:txBody>
                    <a:bodyPr/>
                    <a:lstStyle/>
                    <a:p>
                      <a:pPr algn="ctr"/>
                      <a:endParaRPr lang="en-US" sz="1200" b="1" dirty="0">
                        <a:latin typeface="KBScaredStraight" panose="02000603000000000000" pitchFamily="2" charset="0"/>
                        <a:ea typeface="KBScaredStraight" panose="02000603000000000000" pitchFamily="2" charset="0"/>
                      </a:endParaRPr>
                    </a:p>
                  </a:txBody>
                  <a:tcPr anchor="ctr"/>
                </a:tc>
                <a:tc>
                  <a:txBody>
                    <a:bodyPr/>
                    <a:lstStyle/>
                    <a:p>
                      <a:endParaRPr lang="en-US" sz="1200" dirty="0"/>
                    </a:p>
                  </a:txBody>
                  <a:tcPr/>
                </a:tc>
              </a:tr>
              <a:tr h="296060">
                <a:tc>
                  <a:txBody>
                    <a:bodyPr/>
                    <a:lstStyle/>
                    <a:p>
                      <a:pPr algn="ctr"/>
                      <a:endParaRPr lang="en-US" sz="1200" b="1" dirty="0">
                        <a:latin typeface="KBScaredStraight" panose="02000603000000000000" pitchFamily="2" charset="0"/>
                        <a:ea typeface="KBScaredStraight" panose="02000603000000000000" pitchFamily="2" charset="0"/>
                      </a:endParaRPr>
                    </a:p>
                  </a:txBody>
                  <a:tcPr anchor="ctr"/>
                </a:tc>
                <a:tc>
                  <a:txBody>
                    <a:bodyPr/>
                    <a:lstStyle/>
                    <a:p>
                      <a:endParaRPr lang="en-US" sz="1200" dirty="0"/>
                    </a:p>
                  </a:txBody>
                  <a:tcPr/>
                </a:tc>
              </a:tr>
              <a:tr h="296060">
                <a:tc>
                  <a:txBody>
                    <a:bodyPr/>
                    <a:lstStyle/>
                    <a:p>
                      <a:pPr algn="ctr"/>
                      <a:endParaRPr lang="en-US" sz="1200" b="1" dirty="0">
                        <a:latin typeface="KBScaredStraight" panose="02000603000000000000" pitchFamily="2" charset="0"/>
                        <a:ea typeface="KBScaredStraight" panose="02000603000000000000" pitchFamily="2" charset="0"/>
                      </a:endParaRPr>
                    </a:p>
                  </a:txBody>
                  <a:tcPr anchor="ctr"/>
                </a:tc>
                <a:tc>
                  <a:txBody>
                    <a:bodyPr/>
                    <a:lstStyle/>
                    <a:p>
                      <a:endParaRPr lang="en-US" sz="1200" dirty="0"/>
                    </a:p>
                  </a:txBody>
                  <a:tcPr/>
                </a:tc>
              </a:tr>
              <a:tr h="296060">
                <a:tc>
                  <a:txBody>
                    <a:bodyPr/>
                    <a:lstStyle/>
                    <a:p>
                      <a:pPr algn="ctr"/>
                      <a:endParaRPr lang="en-US" sz="1200" b="1" dirty="0">
                        <a:latin typeface="KBScaredStraight" panose="02000603000000000000" pitchFamily="2" charset="0"/>
                        <a:ea typeface="KBScaredStraight" panose="02000603000000000000" pitchFamily="2" charset="0"/>
                      </a:endParaRPr>
                    </a:p>
                  </a:txBody>
                  <a:tcPr anchor="ctr"/>
                </a:tc>
                <a:tc>
                  <a:txBody>
                    <a:bodyPr/>
                    <a:lstStyle/>
                    <a:p>
                      <a:endParaRPr lang="en-US" sz="1200" dirty="0"/>
                    </a:p>
                  </a:txBody>
                  <a:tcPr/>
                </a:tc>
              </a:tr>
              <a:tr h="296060">
                <a:tc>
                  <a:txBody>
                    <a:bodyPr/>
                    <a:lstStyle/>
                    <a:p>
                      <a:pPr algn="ctr"/>
                      <a:endParaRPr lang="en-US" sz="1200" b="1" dirty="0">
                        <a:latin typeface="KBScaredStraight" panose="02000603000000000000" pitchFamily="2" charset="0"/>
                        <a:ea typeface="KBScaredStraight" panose="02000603000000000000" pitchFamily="2" charset="0"/>
                      </a:endParaRPr>
                    </a:p>
                  </a:txBody>
                  <a:tcPr anchor="ctr"/>
                </a:tc>
                <a:tc>
                  <a:txBody>
                    <a:bodyPr/>
                    <a:lstStyle/>
                    <a:p>
                      <a:endParaRPr lang="en-US" sz="1200" dirty="0"/>
                    </a:p>
                  </a:txBody>
                  <a:tcPr/>
                </a:tc>
              </a:tr>
              <a:tr h="296060">
                <a:tc>
                  <a:txBody>
                    <a:bodyPr/>
                    <a:lstStyle/>
                    <a:p>
                      <a:pPr algn="ctr"/>
                      <a:endParaRPr lang="en-US" sz="1200" b="1" dirty="0">
                        <a:latin typeface="KBScaredStraight" panose="02000603000000000000" pitchFamily="2" charset="0"/>
                        <a:ea typeface="KBScaredStraight" panose="02000603000000000000" pitchFamily="2" charset="0"/>
                      </a:endParaRPr>
                    </a:p>
                  </a:txBody>
                  <a:tcPr anchor="ctr"/>
                </a:tc>
                <a:tc>
                  <a:txBody>
                    <a:bodyPr/>
                    <a:lstStyle/>
                    <a:p>
                      <a:endParaRPr lang="en-US" sz="1200" dirty="0"/>
                    </a:p>
                  </a:txBody>
                  <a:tcPr/>
                </a:tc>
              </a:tr>
            </a:tbl>
          </a:graphicData>
        </a:graphic>
      </p:graphicFrame>
      <p:sp>
        <p:nvSpPr>
          <p:cNvPr id="5" name="TextBox 4"/>
          <p:cNvSpPr txBox="1"/>
          <p:nvPr/>
        </p:nvSpPr>
        <p:spPr>
          <a:xfrm>
            <a:off x="16405" y="692498"/>
            <a:ext cx="12175595" cy="830997"/>
          </a:xfrm>
          <a:prstGeom prst="rect">
            <a:avLst/>
          </a:prstGeom>
          <a:noFill/>
        </p:spPr>
        <p:txBody>
          <a:bodyPr wrap="square" rtlCol="0">
            <a:spAutoFit/>
          </a:bodyPr>
          <a:lstStyle/>
          <a:p>
            <a:r>
              <a:rPr lang="en-US" sz="1200" b="1" dirty="0">
                <a:latin typeface="KBScaredStraight" panose="02000603000000000000" pitchFamily="2" charset="0"/>
                <a:ea typeface="KBScaredStraight" panose="02000603000000000000" pitchFamily="2" charset="0"/>
              </a:rPr>
              <a:t>Directions</a:t>
            </a:r>
            <a:r>
              <a:rPr lang="en-US" sz="1200" dirty="0">
                <a:latin typeface="KBScaredStraight" panose="02000603000000000000" pitchFamily="2" charset="0"/>
                <a:ea typeface="KBScaredStraight" panose="02000603000000000000" pitchFamily="2" charset="0"/>
              </a:rPr>
              <a:t>: </a:t>
            </a:r>
            <a:r>
              <a:rPr lang="en-US" sz="1200" dirty="0" smtClean="0">
                <a:latin typeface="KBScaredStraight" panose="02000603000000000000" pitchFamily="2" charset="0"/>
                <a:ea typeface="KBScaredStraight" panose="02000603000000000000" pitchFamily="2" charset="0"/>
              </a:rPr>
              <a:t>Your parents have generously decided to give you a monthly allowance of $500. However, there is one condition. They will no longer pay for any of your expenses (cell phone, new clothes/shoes, snacks, hygiene products, etc.); it must all come out of your own budget. They also highly encourage you to start saving money for college and other big purchases you might want to make someday (think: car). Write a serious budget below showing your parents how you plan to use your monthly allowance in a responsible way. </a:t>
            </a:r>
            <a:endParaRPr lang="en-US" sz="1200" dirty="0">
              <a:latin typeface="KBScaredStraight" panose="02000603000000000000" pitchFamily="2" charset="0"/>
              <a:ea typeface="KBScaredStraight" panose="02000603000000000000" pitchFamily="2" charset="0"/>
            </a:endParaRPr>
          </a:p>
        </p:txBody>
      </p:sp>
      <p:graphicFrame>
        <p:nvGraphicFramePr>
          <p:cNvPr id="6" name="Table 5"/>
          <p:cNvGraphicFramePr>
            <a:graphicFrameLocks noGrp="1"/>
          </p:cNvGraphicFramePr>
          <p:nvPr>
            <p:extLst>
              <p:ext uri="{D42A27DB-BD31-4B8C-83A1-F6EECF244321}">
                <p14:modId xmlns:p14="http://schemas.microsoft.com/office/powerpoint/2010/main" val="2605434520"/>
              </p:ext>
            </p:extLst>
          </p:nvPr>
        </p:nvGraphicFramePr>
        <p:xfrm>
          <a:off x="153836" y="5331424"/>
          <a:ext cx="11900729" cy="1223460"/>
        </p:xfrm>
        <a:graphic>
          <a:graphicData uri="http://schemas.openxmlformats.org/drawingml/2006/table">
            <a:tbl>
              <a:tblPr firstRow="1" bandRow="1">
                <a:tableStyleId>{5940675A-B579-460E-94D1-54222C63F5DA}</a:tableStyleId>
              </a:tblPr>
              <a:tblGrid>
                <a:gridCol w="5978900"/>
                <a:gridCol w="5921829"/>
              </a:tblGrid>
              <a:tr h="203474">
                <a:tc>
                  <a:txBody>
                    <a:bodyPr/>
                    <a:lstStyle/>
                    <a:p>
                      <a:pPr algn="ctr"/>
                      <a:r>
                        <a:rPr lang="en-US" sz="1600" dirty="0" smtClean="0">
                          <a:latin typeface="KG Second Chances Solid" panose="02000000000000000000" pitchFamily="2" charset="0"/>
                        </a:rPr>
                        <a:t>Monthly Savings</a:t>
                      </a:r>
                      <a:r>
                        <a:rPr lang="en-US" sz="1600" baseline="0" dirty="0" smtClean="0">
                          <a:latin typeface="KG Second Chances Solid" panose="02000000000000000000" pitchFamily="2" charset="0"/>
                        </a:rPr>
                        <a:t> </a:t>
                      </a:r>
                      <a:r>
                        <a:rPr lang="en-US" sz="1600" dirty="0" smtClean="0">
                          <a:latin typeface="KG Second Chances Solid" panose="02000000000000000000" pitchFamily="2" charset="0"/>
                        </a:rPr>
                        <a:t>List </a:t>
                      </a:r>
                      <a:endParaRPr lang="en-US" sz="1600" dirty="0">
                        <a:latin typeface="KG Second Chances Solid" panose="02000000000000000000" pitchFamily="2" charset="0"/>
                      </a:endParaRPr>
                    </a:p>
                  </a:txBody>
                  <a:tcPr/>
                </a:tc>
                <a:tc>
                  <a:txBody>
                    <a:bodyPr/>
                    <a:lstStyle/>
                    <a:p>
                      <a:pPr algn="ctr"/>
                      <a:r>
                        <a:rPr lang="en-US" sz="1600" dirty="0" smtClean="0">
                          <a:latin typeface="KG Second Chances Solid" panose="02000000000000000000" pitchFamily="2" charset="0"/>
                        </a:rPr>
                        <a:t>Cost $</a:t>
                      </a:r>
                      <a:endParaRPr lang="en-US" sz="1600" dirty="0">
                        <a:latin typeface="KG Second Chances Solid" panose="02000000000000000000" pitchFamily="2" charset="0"/>
                      </a:endParaRPr>
                    </a:p>
                  </a:txBody>
                  <a:tcPr/>
                </a:tc>
              </a:tr>
              <a:tr h="296060">
                <a:tc>
                  <a:txBody>
                    <a:bodyPr/>
                    <a:lstStyle/>
                    <a:p>
                      <a:pPr algn="ctr"/>
                      <a:endParaRPr lang="en-US" sz="1200" b="1" dirty="0">
                        <a:latin typeface="KBScaredStraight" panose="02000603000000000000" pitchFamily="2" charset="0"/>
                        <a:ea typeface="KBScaredStraight" panose="02000603000000000000" pitchFamily="2" charset="0"/>
                      </a:endParaRPr>
                    </a:p>
                  </a:txBody>
                  <a:tcPr anchor="ctr"/>
                </a:tc>
                <a:tc>
                  <a:txBody>
                    <a:bodyPr/>
                    <a:lstStyle/>
                    <a:p>
                      <a:endParaRPr lang="en-US" sz="1200" dirty="0"/>
                    </a:p>
                  </a:txBody>
                  <a:tcPr/>
                </a:tc>
              </a:tr>
              <a:tr h="296060">
                <a:tc>
                  <a:txBody>
                    <a:bodyPr/>
                    <a:lstStyle/>
                    <a:p>
                      <a:pPr algn="ctr"/>
                      <a:endParaRPr lang="en-US" sz="1200" b="1" dirty="0">
                        <a:latin typeface="KBScaredStraight" panose="02000603000000000000" pitchFamily="2" charset="0"/>
                        <a:ea typeface="KBScaredStraight" panose="02000603000000000000" pitchFamily="2" charset="0"/>
                      </a:endParaRPr>
                    </a:p>
                  </a:txBody>
                  <a:tcPr anchor="ctr"/>
                </a:tc>
                <a:tc>
                  <a:txBody>
                    <a:bodyPr/>
                    <a:lstStyle/>
                    <a:p>
                      <a:endParaRPr lang="en-US" sz="1200" dirty="0"/>
                    </a:p>
                  </a:txBody>
                  <a:tcPr/>
                </a:tc>
              </a:tr>
              <a:tr h="296060">
                <a:tc>
                  <a:txBody>
                    <a:bodyPr/>
                    <a:lstStyle/>
                    <a:p>
                      <a:pPr algn="ctr"/>
                      <a:endParaRPr lang="en-US" sz="1200" b="1" dirty="0">
                        <a:latin typeface="KBScaredStraight" panose="02000603000000000000" pitchFamily="2" charset="0"/>
                        <a:ea typeface="KBScaredStraight" panose="02000603000000000000" pitchFamily="2" charset="0"/>
                      </a:endParaRPr>
                    </a:p>
                  </a:txBody>
                  <a:tcPr anchor="ctr"/>
                </a:tc>
                <a:tc>
                  <a:txBody>
                    <a:bodyPr/>
                    <a:lstStyle/>
                    <a:p>
                      <a:endParaRPr lang="en-US" sz="1200" dirty="0"/>
                    </a:p>
                  </a:txBody>
                  <a:tcPr/>
                </a:tc>
              </a:tr>
            </a:tbl>
          </a:graphicData>
        </a:graphic>
      </p:graphicFrame>
      <p:sp>
        <p:nvSpPr>
          <p:cNvPr id="7" name="TextBox 6"/>
          <p:cNvSpPr txBox="1"/>
          <p:nvPr/>
        </p:nvSpPr>
        <p:spPr>
          <a:xfrm>
            <a:off x="16404" y="4923412"/>
            <a:ext cx="12175595" cy="338554"/>
          </a:xfrm>
          <a:prstGeom prst="rect">
            <a:avLst/>
          </a:prstGeom>
          <a:noFill/>
        </p:spPr>
        <p:txBody>
          <a:bodyPr wrap="square" rtlCol="0">
            <a:spAutoFit/>
          </a:bodyPr>
          <a:lstStyle/>
          <a:p>
            <a:r>
              <a:rPr lang="en-US" sz="1600" dirty="0" smtClean="0">
                <a:latin typeface="KG Second Chances Solid" panose="02000000000000000000" pitchFamily="2" charset="0"/>
                <a:ea typeface="KBScaredStraight" panose="02000603000000000000" pitchFamily="2" charset="0"/>
              </a:rPr>
              <a:t>Amount left for savings: </a:t>
            </a:r>
            <a:r>
              <a:rPr lang="en-US" sz="1600" dirty="0" smtClean="0">
                <a:latin typeface="Tahoma" panose="020B0604030504040204" pitchFamily="34" charset="0"/>
                <a:ea typeface="Tahoma" panose="020B0604030504040204" pitchFamily="34" charset="0"/>
                <a:cs typeface="Tahoma" panose="020B0604030504040204" pitchFamily="34" charset="0"/>
              </a:rPr>
              <a:t>______________________________</a:t>
            </a:r>
            <a:r>
              <a:rPr lang="en-US" sz="1600" dirty="0" smtClean="0">
                <a:latin typeface="KG Second Chances Solid" panose="02000000000000000000" pitchFamily="2" charset="0"/>
                <a:ea typeface="KBScaredStraight" panose="02000603000000000000" pitchFamily="2" charset="0"/>
              </a:rPr>
              <a:t> </a:t>
            </a:r>
            <a:endParaRPr lang="en-US" sz="1600" dirty="0">
              <a:latin typeface="KG Second Chances Solid" panose="02000000000000000000" pitchFamily="2" charset="0"/>
              <a:ea typeface="KBScaredStraight" panose="02000603000000000000" pitchFamily="2" charset="0"/>
            </a:endParaRPr>
          </a:p>
        </p:txBody>
      </p:sp>
    </p:spTree>
    <p:extLst>
      <p:ext uri="{BB962C8B-B14F-4D97-AF65-F5344CB8AC3E}">
        <p14:creationId xmlns:p14="http://schemas.microsoft.com/office/powerpoint/2010/main" val="247645044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00910" y="-14270"/>
            <a:ext cx="11211950" cy="7209218"/>
          </a:xfrm>
          <a:prstGeom prst="rect">
            <a:avLst/>
          </a:prstGeom>
        </p:spPr>
        <p:txBody>
          <a:bodyPr wrap="square">
            <a:spAutoFit/>
          </a:bodyPr>
          <a:lstStyle/>
          <a:p>
            <a:pPr>
              <a:lnSpc>
                <a:spcPct val="107000"/>
              </a:lnSpc>
              <a:spcAft>
                <a:spcPts val="800"/>
              </a:spcAft>
            </a:pPr>
            <a:endParaRPr lang="en-US" sz="1400" dirty="0">
              <a:latin typeface="KG Second Chances Solid" panose="02000000000000000000" pitchFamily="2" charset="0"/>
              <a:ea typeface="Calibri" panose="020F0502020204030204" pitchFamily="34" charset="0"/>
              <a:cs typeface="Arial" panose="020B0604020202020204" pitchFamily="34" charset="0"/>
            </a:endParaRPr>
          </a:p>
          <a:p>
            <a:pPr algn="ctr">
              <a:lnSpc>
                <a:spcPct val="107000"/>
              </a:lnSpc>
              <a:spcAft>
                <a:spcPts val="800"/>
              </a:spcAft>
            </a:pPr>
            <a:r>
              <a:rPr lang="en-US" sz="4400" dirty="0">
                <a:latin typeface="KG Second Chances Solid" panose="02000000000000000000" pitchFamily="2" charset="0"/>
              </a:rPr>
              <a:t>Teacher Info – </a:t>
            </a:r>
            <a:r>
              <a:rPr lang="en-US" sz="4400" dirty="0" smtClean="0">
                <a:latin typeface="KG Second Chances Solid" panose="02000000000000000000" pitchFamily="2" charset="0"/>
              </a:rPr>
              <a:t>Personal Finance Snapchats</a:t>
            </a:r>
            <a:endParaRPr lang="en-US" sz="3200" dirty="0">
              <a:solidFill>
                <a:srgbClr val="FF0000"/>
              </a:solidFill>
              <a:latin typeface="KBScaredStraight" panose="02000603000000000000" pitchFamily="2" charset="0"/>
              <a:ea typeface="KBScaredStraight" panose="02000603000000000000" pitchFamily="2" charset="0"/>
            </a:endParaRPr>
          </a:p>
          <a:p>
            <a:pPr marL="457200" indent="-457200">
              <a:buFont typeface="Arial" panose="020B0604020202020204" pitchFamily="34" charset="0"/>
              <a:buChar char="•"/>
            </a:pPr>
            <a:r>
              <a:rPr lang="en-US" sz="2400" dirty="0" smtClean="0">
                <a:latin typeface="KBScaredStraight" panose="02000603000000000000" pitchFamily="2" charset="0"/>
                <a:ea typeface="KBScaredStraight" panose="02000603000000000000" pitchFamily="2" charset="0"/>
              </a:rPr>
              <a:t>The students will choose a fairy tale or holiday characters. They will create a profile and 3 Snapchat messages for the character based on personal money management vocabulary words from this lesson. </a:t>
            </a:r>
          </a:p>
          <a:p>
            <a:endParaRPr lang="en-US" sz="2000" dirty="0">
              <a:latin typeface="KBScaredStraight" panose="02000603000000000000" pitchFamily="2" charset="0"/>
              <a:ea typeface="KBScaredStraight" panose="02000603000000000000" pitchFamily="2" charset="0"/>
            </a:endParaRPr>
          </a:p>
          <a:p>
            <a:pPr marL="457200" indent="-457200">
              <a:buFont typeface="Arial" panose="020B0604020202020204" pitchFamily="34" charset="0"/>
              <a:buChar char="•"/>
            </a:pPr>
            <a:r>
              <a:rPr lang="en-US" sz="2400" dirty="0" smtClean="0">
                <a:latin typeface="KBScaredStraight" panose="02000603000000000000" pitchFamily="2" charset="0"/>
                <a:ea typeface="KBScaredStraight" panose="02000603000000000000" pitchFamily="2" charset="0"/>
              </a:rPr>
              <a:t>The snaps should include a picture of the character in a scenario with the vocabulary term, as well as a caption that summarizes the scenario.</a:t>
            </a:r>
          </a:p>
          <a:p>
            <a:pPr marL="457200" indent="-457200">
              <a:buFont typeface="Arial" panose="020B0604020202020204" pitchFamily="34" charset="0"/>
              <a:buChar char="•"/>
            </a:pPr>
            <a:endParaRPr lang="en-US" sz="2000" dirty="0">
              <a:latin typeface="KBScaredStraight" panose="02000603000000000000" pitchFamily="2" charset="0"/>
              <a:ea typeface="KBScaredStraight" panose="02000603000000000000" pitchFamily="2" charset="0"/>
            </a:endParaRPr>
          </a:p>
          <a:p>
            <a:pPr marL="457200" indent="-457200">
              <a:buFont typeface="Arial" panose="020B0604020202020204" pitchFamily="34" charset="0"/>
              <a:buChar char="•"/>
            </a:pPr>
            <a:r>
              <a:rPr lang="en-US" sz="2400" dirty="0" smtClean="0">
                <a:latin typeface="KBScaredStraight" panose="02000603000000000000" pitchFamily="2" charset="0"/>
                <a:ea typeface="KBScaredStraight" panose="02000603000000000000" pitchFamily="2" charset="0"/>
              </a:rPr>
              <a:t>For example, one of Santa’s snapchat messages could show him </a:t>
            </a:r>
            <a:r>
              <a:rPr lang="en-US" sz="2400" b="1" dirty="0" smtClean="0">
                <a:latin typeface="KBScaredStraight" panose="02000603000000000000" pitchFamily="2" charset="0"/>
                <a:ea typeface="KBScaredStraight" panose="02000603000000000000" pitchFamily="2" charset="0"/>
              </a:rPr>
              <a:t>investing</a:t>
            </a:r>
            <a:r>
              <a:rPr lang="en-US" sz="2400" dirty="0" smtClean="0">
                <a:latin typeface="KBScaredStraight" panose="02000603000000000000" pitchFamily="2" charset="0"/>
                <a:ea typeface="KBScaredStraight" panose="02000603000000000000" pitchFamily="2" charset="0"/>
              </a:rPr>
              <a:t> in real estate in sunny Miami. Another message could show his </a:t>
            </a:r>
            <a:r>
              <a:rPr lang="en-US" sz="2400" b="1" dirty="0" smtClean="0">
                <a:latin typeface="KBScaredStraight" panose="02000603000000000000" pitchFamily="2" charset="0"/>
                <a:ea typeface="KBScaredStraight" panose="02000603000000000000" pitchFamily="2" charset="0"/>
              </a:rPr>
              <a:t>budget</a:t>
            </a:r>
            <a:r>
              <a:rPr lang="en-US" sz="2400" dirty="0" smtClean="0">
                <a:latin typeface="KBScaredStraight" panose="02000603000000000000" pitchFamily="2" charset="0"/>
                <a:ea typeface="KBScaredStraight" panose="02000603000000000000" pitchFamily="2" charset="0"/>
              </a:rPr>
              <a:t> with specific amounts for cookies, reindeer food, dry cleaners for his suit, etc. And the final message could show him taking out a bank loan to purchase a new sled (</a:t>
            </a:r>
            <a:r>
              <a:rPr lang="en-US" sz="2400" b="1" dirty="0" smtClean="0">
                <a:latin typeface="KBScaredStraight" panose="02000603000000000000" pitchFamily="2" charset="0"/>
                <a:ea typeface="KBScaredStraight" panose="02000603000000000000" pitchFamily="2" charset="0"/>
              </a:rPr>
              <a:t>credit</a:t>
            </a:r>
            <a:r>
              <a:rPr lang="en-US" sz="2400" dirty="0" smtClean="0">
                <a:latin typeface="KBScaredStraight" panose="02000603000000000000" pitchFamily="2" charset="0"/>
                <a:ea typeface="KBScaredStraight" panose="02000603000000000000" pitchFamily="2" charset="0"/>
              </a:rPr>
              <a:t>).</a:t>
            </a:r>
            <a:endParaRPr lang="en-US" sz="2400" dirty="0">
              <a:latin typeface="KBScaredStraight" panose="02000603000000000000" pitchFamily="2" charset="0"/>
              <a:ea typeface="KBScaredStraight" panose="02000603000000000000" pitchFamily="2" charset="0"/>
            </a:endParaRPr>
          </a:p>
          <a:p>
            <a:pPr marL="457200" indent="-457200">
              <a:buFont typeface="Arial" panose="020B0604020202020204" pitchFamily="34" charset="0"/>
              <a:buChar char="•"/>
            </a:pPr>
            <a:endParaRPr lang="en-US" sz="2800" dirty="0">
              <a:latin typeface="KBScaredStraight" panose="02000603000000000000" pitchFamily="2" charset="0"/>
              <a:ea typeface="KBScaredStraight" panose="02000603000000000000" pitchFamily="2" charset="0"/>
            </a:endParaRPr>
          </a:p>
        </p:txBody>
      </p:sp>
      <p:sp>
        <p:nvSpPr>
          <p:cNvPr id="2" name="Rounded Rectangle 1"/>
          <p:cNvSpPr/>
          <p:nvPr/>
        </p:nvSpPr>
        <p:spPr>
          <a:xfrm>
            <a:off x="212272" y="146957"/>
            <a:ext cx="11789229" cy="6498772"/>
          </a:xfrm>
          <a:prstGeom prst="roundRect">
            <a:avLst/>
          </a:prstGeom>
          <a:noFill/>
          <a:ln w="57150">
            <a:solidFill>
              <a:schemeClr val="tx1"/>
            </a:solidFill>
            <a:prstDash val="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6406" y="6624342"/>
            <a:ext cx="2653250" cy="276999"/>
          </a:xfrm>
          <a:prstGeom prst="rect">
            <a:avLst/>
          </a:prstGeom>
          <a:noFill/>
        </p:spPr>
        <p:txBody>
          <a:bodyPr wrap="square" rtlCol="0">
            <a:spAutoFit/>
          </a:bodyPr>
          <a:lstStyle/>
          <a:p>
            <a:r>
              <a:rPr lang="en-US" sz="1200" dirty="0">
                <a:latin typeface="KBScaredStraight" panose="02000603000000000000" pitchFamily="2" charset="0"/>
                <a:ea typeface="KBScaredStraight" panose="02000603000000000000" pitchFamily="2" charset="0"/>
              </a:rPr>
              <a:t>© </a:t>
            </a:r>
            <a:r>
              <a:rPr lang="en-US" sz="1200" dirty="0" smtClean="0">
                <a:latin typeface="KBScaredStraight" panose="02000603000000000000" pitchFamily="2" charset="0"/>
                <a:ea typeface="KBScaredStraight" panose="02000603000000000000" pitchFamily="2" charset="0"/>
              </a:rPr>
              <a:t>2015 </a:t>
            </a:r>
            <a:r>
              <a:rPr lang="en-US" sz="1200" dirty="0">
                <a:latin typeface="KBScaredStraight" panose="02000603000000000000" pitchFamily="2" charset="0"/>
                <a:ea typeface="KBScaredStraight" panose="02000603000000000000" pitchFamily="2" charset="0"/>
              </a:rPr>
              <a:t>Brain Wrinkles</a:t>
            </a:r>
          </a:p>
        </p:txBody>
      </p:sp>
    </p:spTree>
    <p:extLst>
      <p:ext uri="{BB962C8B-B14F-4D97-AF65-F5344CB8AC3E}">
        <p14:creationId xmlns:p14="http://schemas.microsoft.com/office/powerpoint/2010/main" val="353232976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dpi="0" rotWithShape="1">
            <a:blip r:embed="rId2"/>
            <a:srcRec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769953" y="14514"/>
            <a:ext cx="10668000" cy="6858000"/>
          </a:xfrm>
          <a:prstGeom prst="rect">
            <a:avLst/>
          </a:prstGeom>
          <a:solidFill>
            <a:srgbClr val="0F6295"/>
          </a:solidFill>
          <a:ln w="381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002181" y="43341"/>
            <a:ext cx="10203543" cy="685800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007207" y="36185"/>
            <a:ext cx="10169899" cy="1200329"/>
          </a:xfrm>
          <a:prstGeom prst="rect">
            <a:avLst/>
          </a:prstGeom>
          <a:noFill/>
        </p:spPr>
        <p:txBody>
          <a:bodyPr wrap="none" lIns="91440" tIns="45720" rIns="91440" bIns="45720">
            <a:spAutoFit/>
          </a:bodyPr>
          <a:lstStyle/>
          <a:p>
            <a:pPr algn="ctr"/>
            <a:r>
              <a:rPr lang="en-US" sz="7200" b="1" dirty="0" smtClean="0">
                <a:ln w="38100">
                  <a:solidFill>
                    <a:sysClr val="windowText" lastClr="000000"/>
                  </a:solidFill>
                  <a:prstDash val="solid"/>
                </a:ln>
                <a:solidFill>
                  <a:srgbClr val="0F6295"/>
                </a:solidFill>
                <a:effectLst>
                  <a:glow rad="101600">
                    <a:srgbClr val="01B488"/>
                  </a:glow>
                  <a:outerShdw blurRad="38100" dist="22860" dir="5400000" algn="tl" rotWithShape="0">
                    <a:srgbClr val="000000">
                      <a:alpha val="30000"/>
                    </a:srgbClr>
                  </a:outerShdw>
                </a:effectLst>
                <a:latin typeface="KG Second Chances Solid" panose="02000000000000000000" pitchFamily="2" charset="0"/>
              </a:rPr>
              <a:t>Snapchat Directions</a:t>
            </a:r>
            <a:endParaRPr lang="en-US" sz="7200" b="1" cap="none" spc="0" dirty="0">
              <a:ln w="38100">
                <a:solidFill>
                  <a:sysClr val="windowText" lastClr="000000"/>
                </a:solidFill>
                <a:prstDash val="solid"/>
              </a:ln>
              <a:solidFill>
                <a:srgbClr val="0F6295"/>
              </a:solidFill>
              <a:effectLst>
                <a:glow rad="101600">
                  <a:srgbClr val="01B488"/>
                </a:glow>
                <a:outerShdw blurRad="38100" dist="22860" dir="5400000" algn="tl" rotWithShape="0">
                  <a:srgbClr val="000000">
                    <a:alpha val="30000"/>
                  </a:srgbClr>
                </a:outerShdw>
              </a:effectLst>
              <a:latin typeface="KG Second Chances Solid" panose="02000000000000000000" pitchFamily="2" charset="0"/>
            </a:endParaRPr>
          </a:p>
        </p:txBody>
      </p:sp>
      <p:sp>
        <p:nvSpPr>
          <p:cNvPr id="6" name="TextBox 5"/>
          <p:cNvSpPr txBox="1"/>
          <p:nvPr/>
        </p:nvSpPr>
        <p:spPr>
          <a:xfrm>
            <a:off x="969679" y="1265341"/>
            <a:ext cx="10207427" cy="8309967"/>
          </a:xfrm>
          <a:prstGeom prst="rect">
            <a:avLst/>
          </a:prstGeom>
          <a:noFill/>
        </p:spPr>
        <p:txBody>
          <a:bodyPr wrap="square" rtlCol="0">
            <a:spAutoFit/>
          </a:bodyPr>
          <a:lstStyle/>
          <a:p>
            <a:pPr marL="514350" indent="-514350">
              <a:buFont typeface="Arial" panose="020B0604020202020204" pitchFamily="34" charset="0"/>
              <a:buChar char="•"/>
            </a:pPr>
            <a:r>
              <a:rPr lang="en-US" sz="2300" dirty="0" smtClean="0">
                <a:latin typeface="KBScaredStraight" panose="02000603000000000000" pitchFamily="2" charset="0"/>
                <a:ea typeface="KBScaredStraight" panose="02000603000000000000" pitchFamily="2" charset="0"/>
              </a:rPr>
              <a:t>Choose a well-known fairy tale or holiday character and create a Snapchat profile (profile picture, username, location, and interests) for him/her.</a:t>
            </a:r>
          </a:p>
          <a:p>
            <a:pPr marL="514350" indent="-514350">
              <a:buFont typeface="Arial" panose="020B0604020202020204" pitchFamily="34" charset="0"/>
              <a:buChar char="•"/>
            </a:pPr>
            <a:endParaRPr lang="en-US" sz="2300" dirty="0">
              <a:solidFill>
                <a:sysClr val="windowText" lastClr="000000"/>
              </a:solidFill>
              <a:latin typeface="KBScaredStraight" panose="02000603000000000000" pitchFamily="2" charset="0"/>
              <a:ea typeface="KBScaredStraight" panose="02000603000000000000" pitchFamily="2" charset="0"/>
            </a:endParaRPr>
          </a:p>
          <a:p>
            <a:pPr marL="514350" indent="-514350">
              <a:buFont typeface="Arial" panose="020B0604020202020204" pitchFamily="34" charset="0"/>
              <a:buChar char="•"/>
            </a:pPr>
            <a:r>
              <a:rPr lang="en-US" sz="2300" dirty="0" smtClean="0">
                <a:solidFill>
                  <a:sysClr val="windowText" lastClr="000000"/>
                </a:solidFill>
                <a:latin typeface="KBScaredStraight" panose="02000603000000000000" pitchFamily="2" charset="0"/>
                <a:ea typeface="KBScaredStraight" panose="02000603000000000000" pitchFamily="2" charset="0"/>
              </a:rPr>
              <a:t>Next, create 3 snapchat messages about the character’s personal money management choices. Each message should include a picture of the scenario, as well as text to describe what vocabulary term the character is experiencing. </a:t>
            </a:r>
          </a:p>
          <a:p>
            <a:pPr marL="514350" indent="-514350">
              <a:buFont typeface="Arial" panose="020B0604020202020204" pitchFamily="34" charset="0"/>
              <a:buChar char="•"/>
            </a:pPr>
            <a:endParaRPr lang="en-US" sz="2300" dirty="0">
              <a:solidFill>
                <a:sysClr val="windowText" lastClr="000000"/>
              </a:solidFill>
              <a:latin typeface="KBScaredStraight" panose="02000603000000000000" pitchFamily="2" charset="0"/>
              <a:ea typeface="KBScaredStraight" panose="02000603000000000000" pitchFamily="2" charset="0"/>
            </a:endParaRPr>
          </a:p>
          <a:p>
            <a:pPr marL="514350" indent="-514350">
              <a:buFont typeface="Arial" panose="020B0604020202020204" pitchFamily="34" charset="0"/>
              <a:buChar char="•"/>
            </a:pPr>
            <a:r>
              <a:rPr lang="en-US" sz="2300" dirty="0" smtClean="0">
                <a:solidFill>
                  <a:sysClr val="windowText" lastClr="000000"/>
                </a:solidFill>
                <a:latin typeface="KBScaredStraight" panose="02000603000000000000" pitchFamily="2" charset="0"/>
                <a:ea typeface="KBScaredStraight" panose="02000603000000000000" pitchFamily="2" charset="0"/>
              </a:rPr>
              <a:t>For example, </a:t>
            </a:r>
            <a:r>
              <a:rPr lang="en-US" sz="2300" dirty="0">
                <a:latin typeface="KBScaredStraight" panose="02000603000000000000" pitchFamily="2" charset="0"/>
                <a:ea typeface="KBScaredStraight" panose="02000603000000000000" pitchFamily="2" charset="0"/>
              </a:rPr>
              <a:t>one of Santa’s snapchat messages could show him </a:t>
            </a:r>
            <a:r>
              <a:rPr lang="en-US" sz="2300" b="1" dirty="0">
                <a:latin typeface="KBScaredStraight" panose="02000603000000000000" pitchFamily="2" charset="0"/>
                <a:ea typeface="KBScaredStraight" panose="02000603000000000000" pitchFamily="2" charset="0"/>
              </a:rPr>
              <a:t>investing</a:t>
            </a:r>
            <a:r>
              <a:rPr lang="en-US" sz="2300" dirty="0">
                <a:latin typeface="KBScaredStraight" panose="02000603000000000000" pitchFamily="2" charset="0"/>
                <a:ea typeface="KBScaredStraight" panose="02000603000000000000" pitchFamily="2" charset="0"/>
              </a:rPr>
              <a:t> in real estate in sunny Miami. </a:t>
            </a:r>
            <a:r>
              <a:rPr lang="en-US" sz="2300" dirty="0" smtClean="0">
                <a:latin typeface="KBScaredStraight" panose="02000603000000000000" pitchFamily="2" charset="0"/>
                <a:ea typeface="KBScaredStraight" panose="02000603000000000000" pitchFamily="2" charset="0"/>
              </a:rPr>
              <a:t>The next </a:t>
            </a:r>
            <a:r>
              <a:rPr lang="en-US" sz="2300" dirty="0">
                <a:latin typeface="KBScaredStraight" panose="02000603000000000000" pitchFamily="2" charset="0"/>
                <a:ea typeface="KBScaredStraight" panose="02000603000000000000" pitchFamily="2" charset="0"/>
              </a:rPr>
              <a:t>message could show his </a:t>
            </a:r>
            <a:r>
              <a:rPr lang="en-US" sz="2300" b="1" dirty="0">
                <a:latin typeface="KBScaredStraight" panose="02000603000000000000" pitchFamily="2" charset="0"/>
                <a:ea typeface="KBScaredStraight" panose="02000603000000000000" pitchFamily="2" charset="0"/>
              </a:rPr>
              <a:t>budget</a:t>
            </a:r>
            <a:r>
              <a:rPr lang="en-US" sz="2300" dirty="0">
                <a:latin typeface="KBScaredStraight" panose="02000603000000000000" pitchFamily="2" charset="0"/>
                <a:ea typeface="KBScaredStraight" panose="02000603000000000000" pitchFamily="2" charset="0"/>
              </a:rPr>
              <a:t> with specific amounts for cookies, reindeer food, dry cleaners for his suit, etc. And the final message could show him taking out a bank loan to purchase a new sled (</a:t>
            </a:r>
            <a:r>
              <a:rPr lang="en-US" sz="2300" b="1" dirty="0">
                <a:latin typeface="KBScaredStraight" panose="02000603000000000000" pitchFamily="2" charset="0"/>
                <a:ea typeface="KBScaredStraight" panose="02000603000000000000" pitchFamily="2" charset="0"/>
              </a:rPr>
              <a:t>credit</a:t>
            </a:r>
            <a:r>
              <a:rPr lang="en-US" sz="2300" dirty="0">
                <a:latin typeface="KBScaredStraight" panose="02000603000000000000" pitchFamily="2" charset="0"/>
                <a:ea typeface="KBScaredStraight" panose="02000603000000000000" pitchFamily="2" charset="0"/>
              </a:rPr>
              <a:t>).</a:t>
            </a:r>
          </a:p>
          <a:p>
            <a:pPr marL="514350" indent="-514350">
              <a:buFont typeface="Arial" panose="020B0604020202020204" pitchFamily="34" charset="0"/>
              <a:buChar char="•"/>
            </a:pPr>
            <a:endParaRPr lang="en-US" sz="2400" dirty="0">
              <a:solidFill>
                <a:sysClr val="windowText" lastClr="000000"/>
              </a:solidFill>
              <a:latin typeface="KBScaredStraight" panose="02000603000000000000" pitchFamily="2" charset="0"/>
              <a:ea typeface="KBScaredStraight" panose="02000603000000000000" pitchFamily="2" charset="0"/>
            </a:endParaRPr>
          </a:p>
          <a:p>
            <a:pPr marL="457200" indent="-457200">
              <a:buFont typeface="Arial" panose="020B0604020202020204" pitchFamily="34" charset="0"/>
              <a:buChar char="•"/>
            </a:pPr>
            <a:endParaRPr lang="en-US" sz="3200" dirty="0" smtClean="0">
              <a:solidFill>
                <a:sysClr val="windowText" lastClr="000000"/>
              </a:solidFill>
              <a:latin typeface="KBScaredStraight" panose="02000603000000000000" pitchFamily="2" charset="0"/>
              <a:ea typeface="KBScaredStraight" panose="02000603000000000000" pitchFamily="2" charset="0"/>
            </a:endParaRPr>
          </a:p>
          <a:p>
            <a:pPr marL="457200" indent="-457200">
              <a:buFont typeface="Arial" panose="020B0604020202020204" pitchFamily="34" charset="0"/>
              <a:buChar char="•"/>
            </a:pPr>
            <a:endParaRPr lang="en-US" sz="3200" dirty="0">
              <a:solidFill>
                <a:sysClr val="windowText" lastClr="000000"/>
              </a:solidFill>
              <a:latin typeface="KBScaredStraight" panose="02000603000000000000" pitchFamily="2" charset="0"/>
              <a:ea typeface="KBScaredStraight" panose="02000603000000000000" pitchFamily="2" charset="0"/>
            </a:endParaRPr>
          </a:p>
          <a:p>
            <a:pPr marL="457200" indent="-457200">
              <a:buFont typeface="Arial" panose="020B0604020202020204" pitchFamily="34" charset="0"/>
              <a:buChar char="•"/>
            </a:pPr>
            <a:endParaRPr lang="en-US" sz="3200" dirty="0" smtClean="0">
              <a:solidFill>
                <a:sysClr val="windowText" lastClr="000000"/>
              </a:solidFill>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pPr>
            <a:endParaRPr lang="en-US" sz="3200" dirty="0">
              <a:solidFill>
                <a:sysClr val="windowText" lastClr="000000"/>
              </a:solidFill>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pPr>
            <a:endParaRPr lang="en-US" sz="3200" dirty="0" smtClean="0">
              <a:solidFill>
                <a:sysClr val="windowText" lastClr="000000"/>
              </a:solidFill>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pPr>
            <a:endParaRPr lang="en-US" sz="2800" dirty="0">
              <a:solidFill>
                <a:sysClr val="windowText" lastClr="000000"/>
              </a:solidFill>
              <a:latin typeface="KBScaredStraight" panose="02000603000000000000" pitchFamily="2" charset="0"/>
              <a:ea typeface="KBScaredStraight" panose="02000603000000000000" pitchFamily="2" charset="0"/>
            </a:endParaRPr>
          </a:p>
        </p:txBody>
      </p:sp>
      <p:sp>
        <p:nvSpPr>
          <p:cNvPr id="10" name="TextBox 9"/>
          <p:cNvSpPr txBox="1"/>
          <p:nvPr/>
        </p:nvSpPr>
        <p:spPr>
          <a:xfrm>
            <a:off x="766067" y="6657820"/>
            <a:ext cx="2653250" cy="276999"/>
          </a:xfrm>
          <a:prstGeom prst="rect">
            <a:avLst/>
          </a:prstGeom>
          <a:noFill/>
        </p:spPr>
        <p:txBody>
          <a:bodyPr wrap="square" rtlCol="0">
            <a:spAutoFit/>
          </a:bodyPr>
          <a:lstStyle/>
          <a:p>
            <a:r>
              <a:rPr lang="en-US" sz="1200" dirty="0" smtClean="0">
                <a:latin typeface="KBScaredStraight" panose="02000603000000000000" pitchFamily="2" charset="0"/>
                <a:ea typeface="KBScaredStraight" panose="02000603000000000000" pitchFamily="2" charset="0"/>
              </a:rPr>
              <a:t>© 2015 Brain Wrinkles</a:t>
            </a:r>
            <a:endParaRPr lang="en-US" sz="1200" dirty="0">
              <a:latin typeface="KBScaredStraight" panose="02000603000000000000" pitchFamily="2" charset="0"/>
              <a:ea typeface="KBScaredStraight" panose="02000603000000000000" pitchFamily="2" charset="0"/>
            </a:endParaRPr>
          </a:p>
        </p:txBody>
      </p:sp>
    </p:spTree>
    <p:extLst>
      <p:ext uri="{BB962C8B-B14F-4D97-AF65-F5344CB8AC3E}">
        <p14:creationId xmlns:p14="http://schemas.microsoft.com/office/powerpoint/2010/main" val="288584455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521186" y="6652477"/>
            <a:ext cx="2653250" cy="261610"/>
          </a:xfrm>
          <a:prstGeom prst="rect">
            <a:avLst/>
          </a:prstGeom>
          <a:noFill/>
        </p:spPr>
        <p:txBody>
          <a:bodyPr wrap="square" rtlCol="0">
            <a:spAutoFit/>
          </a:bodyPr>
          <a:lstStyle/>
          <a:p>
            <a:r>
              <a:rPr lang="en-US" sz="1100" dirty="0" smtClean="0">
                <a:latin typeface="KBScaredStraight" panose="02000603000000000000" pitchFamily="2" charset="0"/>
                <a:ea typeface="KBScaredStraight" panose="02000603000000000000" pitchFamily="2" charset="0"/>
              </a:rPr>
              <a:t>© 2015 Brain Wrinkles</a:t>
            </a:r>
            <a:endParaRPr lang="en-US" sz="1100" dirty="0">
              <a:latin typeface="KBScaredStraight" panose="02000603000000000000" pitchFamily="2" charset="0"/>
              <a:ea typeface="KBScaredStraight" panose="02000603000000000000" pitchFamily="2" charset="0"/>
            </a:endParaRPr>
          </a:p>
        </p:txBody>
      </p:sp>
      <p:sp>
        <p:nvSpPr>
          <p:cNvPr id="8" name="Rectangle 7"/>
          <p:cNvSpPr/>
          <p:nvPr/>
        </p:nvSpPr>
        <p:spPr>
          <a:xfrm>
            <a:off x="86746" y="765638"/>
            <a:ext cx="2582910" cy="3200400"/>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9" name="Table 8"/>
          <p:cNvGraphicFramePr>
            <a:graphicFrameLocks noGrp="1"/>
          </p:cNvGraphicFramePr>
          <p:nvPr>
            <p:extLst>
              <p:ext uri="{D42A27DB-BD31-4B8C-83A1-F6EECF244321}">
                <p14:modId xmlns:p14="http://schemas.microsoft.com/office/powerpoint/2010/main" val="1258205163"/>
              </p:ext>
            </p:extLst>
          </p:nvPr>
        </p:nvGraphicFramePr>
        <p:xfrm>
          <a:off x="80498" y="4060304"/>
          <a:ext cx="2589158" cy="2616258"/>
        </p:xfrm>
        <a:graphic>
          <a:graphicData uri="http://schemas.openxmlformats.org/drawingml/2006/table">
            <a:tbl>
              <a:tblPr firstRow="1" bandRow="1">
                <a:tableStyleId>{8799B23B-EC83-4686-B30A-512413B5E67A}</a:tableStyleId>
              </a:tblPr>
              <a:tblGrid>
                <a:gridCol w="2589158"/>
              </a:tblGrid>
              <a:tr h="582733">
                <a:tc>
                  <a:txBody>
                    <a:bodyPr/>
                    <a:lstStyle/>
                    <a:p>
                      <a:r>
                        <a:rPr lang="en-US" dirty="0" smtClean="0"/>
                        <a:t>Username:</a:t>
                      </a:r>
                    </a:p>
                    <a:p>
                      <a:endParaRPr lang="en-US" dirty="0" smtClean="0">
                        <a:solidFill>
                          <a:schemeClr val="bg1">
                            <a:lumMod val="50000"/>
                          </a:schemeClr>
                        </a:solidFill>
                      </a:endParaRPr>
                    </a:p>
                  </a:txBody>
                  <a:tcPr/>
                </a:tc>
              </a:tr>
              <a:tr h="582733">
                <a:tc>
                  <a:txBody>
                    <a:bodyPr/>
                    <a:lstStyle/>
                    <a:p>
                      <a:r>
                        <a:rPr lang="en-US" dirty="0" smtClean="0"/>
                        <a:t>Location:</a:t>
                      </a:r>
                    </a:p>
                    <a:p>
                      <a:endParaRPr lang="en-US" dirty="0" smtClean="0">
                        <a:solidFill>
                          <a:schemeClr val="bg1">
                            <a:lumMod val="50000"/>
                          </a:schemeClr>
                        </a:solidFill>
                      </a:endParaRPr>
                    </a:p>
                  </a:txBody>
                  <a:tcPr/>
                </a:tc>
              </a:tr>
              <a:tr h="1336098">
                <a:tc>
                  <a:txBody>
                    <a:bodyPr/>
                    <a:lstStyle/>
                    <a:p>
                      <a:r>
                        <a:rPr lang="en-US" dirty="0" smtClean="0"/>
                        <a:t>Interests:</a:t>
                      </a:r>
                    </a:p>
                  </a:txBody>
                  <a:tcPr/>
                </a:tc>
              </a:tr>
            </a:tbl>
          </a:graphicData>
        </a:graphic>
      </p:graphicFrame>
      <p:sp>
        <p:nvSpPr>
          <p:cNvPr id="22" name="Rectangle 21"/>
          <p:cNvSpPr/>
          <p:nvPr/>
        </p:nvSpPr>
        <p:spPr>
          <a:xfrm>
            <a:off x="86746" y="4063461"/>
            <a:ext cx="2582910" cy="2581795"/>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p:cNvPicPr>
            <a:picLocks noChangeAspect="1"/>
          </p:cNvPicPr>
          <p:nvPr/>
        </p:nvPicPr>
        <p:blipFill>
          <a:blip r:embed="rId3"/>
          <a:stretch>
            <a:fillRect/>
          </a:stretch>
        </p:blipFill>
        <p:spPr>
          <a:xfrm>
            <a:off x="114051" y="3561477"/>
            <a:ext cx="470263" cy="365760"/>
          </a:xfrm>
          <a:prstGeom prst="rect">
            <a:avLst/>
          </a:prstGeom>
        </p:spPr>
      </p:pic>
      <p:sp>
        <p:nvSpPr>
          <p:cNvPr id="39" name="Rectangle 38"/>
          <p:cNvSpPr/>
          <p:nvPr/>
        </p:nvSpPr>
        <p:spPr>
          <a:xfrm>
            <a:off x="1882032" y="2295"/>
            <a:ext cx="8560805" cy="769441"/>
          </a:xfrm>
          <a:prstGeom prst="rect">
            <a:avLst/>
          </a:prstGeom>
          <a:noFill/>
        </p:spPr>
        <p:txBody>
          <a:bodyPr wrap="none" lIns="91440" tIns="45720" rIns="91440" bIns="45720">
            <a:spAutoFit/>
          </a:bodyPr>
          <a:lstStyle/>
          <a:p>
            <a:pPr algn="ctr"/>
            <a:r>
              <a:rPr lang="en-US" sz="4400" cap="none" spc="0" dirty="0" smtClean="0">
                <a:ln w="10160">
                  <a:solidFill>
                    <a:schemeClr val="tx1"/>
                  </a:solidFill>
                  <a:prstDash val="solid"/>
                </a:ln>
                <a:solidFill>
                  <a:schemeClr val="bg2"/>
                </a:solidFill>
                <a:latin typeface="KG Second Chances Solid" panose="02000000000000000000" pitchFamily="2" charset="0"/>
              </a:rPr>
              <a:t>Personal Finance Snapchats</a:t>
            </a:r>
            <a:endParaRPr lang="en-US" sz="4400" cap="none" spc="0" dirty="0">
              <a:ln w="10160">
                <a:solidFill>
                  <a:schemeClr val="tx1"/>
                </a:solidFill>
                <a:prstDash val="solid"/>
              </a:ln>
              <a:solidFill>
                <a:schemeClr val="bg2"/>
              </a:solidFill>
              <a:latin typeface="KG Second Chances Solid" panose="02000000000000000000" pitchFamily="2" charset="0"/>
            </a:endParaRPr>
          </a:p>
        </p:txBody>
      </p:sp>
      <p:sp>
        <p:nvSpPr>
          <p:cNvPr id="46" name="Rectangle 45"/>
          <p:cNvSpPr/>
          <p:nvPr/>
        </p:nvSpPr>
        <p:spPr>
          <a:xfrm>
            <a:off x="2794011" y="765637"/>
            <a:ext cx="3022214" cy="5853361"/>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914688" y="765637"/>
            <a:ext cx="3022214" cy="5853361"/>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9049879" y="770912"/>
            <a:ext cx="3022214" cy="5853361"/>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 name="Picture 4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07637" y="1304300"/>
            <a:ext cx="550532" cy="548640"/>
          </a:xfrm>
          <a:prstGeom prst="rect">
            <a:avLst/>
          </a:prstGeom>
          <a:effectLst>
            <a:outerShdw blurRad="63500" sx="102000" sy="102000" algn="ctr" rotWithShape="0">
              <a:prstClr val="black">
                <a:alpha val="40000"/>
              </a:prstClr>
            </a:outerShdw>
          </a:effectLst>
        </p:spPr>
      </p:pic>
      <p:sp>
        <p:nvSpPr>
          <p:cNvPr id="2" name="TextBox 1"/>
          <p:cNvSpPr txBox="1"/>
          <p:nvPr/>
        </p:nvSpPr>
        <p:spPr>
          <a:xfrm>
            <a:off x="2808525" y="765637"/>
            <a:ext cx="3007700" cy="461665"/>
          </a:xfrm>
          <a:prstGeom prst="rect">
            <a:avLst/>
          </a:prstGeom>
          <a:noFill/>
          <a:ln w="28575">
            <a:solidFill>
              <a:schemeClr val="tx1"/>
            </a:solidFill>
          </a:ln>
        </p:spPr>
        <p:txBody>
          <a:bodyPr wrap="square" rtlCol="0">
            <a:spAutoFit/>
          </a:bodyPr>
          <a:lstStyle/>
          <a:p>
            <a:r>
              <a:rPr lang="en-US" sz="1200" dirty="0" smtClean="0">
                <a:latin typeface="KBScaredStraight" panose="02000603000000000000" pitchFamily="2" charset="0"/>
                <a:ea typeface="KBScaredStraight" panose="02000603000000000000" pitchFamily="2" charset="0"/>
              </a:rPr>
              <a:t>To:	           From:</a:t>
            </a:r>
          </a:p>
          <a:p>
            <a:endParaRPr lang="en-US" sz="1200" dirty="0">
              <a:latin typeface="KBScaredStraight" panose="02000603000000000000" pitchFamily="2" charset="0"/>
              <a:ea typeface="KBScaredStraight" panose="02000603000000000000" pitchFamily="2" charset="0"/>
            </a:endParaRPr>
          </a:p>
        </p:txBody>
      </p:sp>
      <p:sp>
        <p:nvSpPr>
          <p:cNvPr id="49" name="TextBox 48"/>
          <p:cNvSpPr txBox="1"/>
          <p:nvPr/>
        </p:nvSpPr>
        <p:spPr>
          <a:xfrm>
            <a:off x="2821472" y="4706265"/>
            <a:ext cx="3007700" cy="1938992"/>
          </a:xfrm>
          <a:prstGeom prst="rect">
            <a:avLst/>
          </a:prstGeom>
          <a:solidFill>
            <a:srgbClr val="EDEDED"/>
          </a:solidFill>
          <a:ln w="28575">
            <a:solidFill>
              <a:schemeClr val="tx1"/>
            </a:solidFill>
          </a:ln>
        </p:spPr>
        <p:txBody>
          <a:bodyPr wrap="square" rtlCol="0">
            <a:spAutoFit/>
          </a:bodyPr>
          <a:lstStyle/>
          <a:p>
            <a:r>
              <a:rPr lang="en-US" sz="1200" dirty="0" smtClean="0">
                <a:latin typeface="KBScaredStraight" panose="02000603000000000000" pitchFamily="2" charset="0"/>
                <a:ea typeface="KBScaredStraight" panose="02000603000000000000" pitchFamily="2" charset="0"/>
              </a:rPr>
              <a:t>Text:</a:t>
            </a:r>
          </a:p>
          <a:p>
            <a:endParaRPr lang="en-US" sz="1200" dirty="0">
              <a:latin typeface="KBScaredStraight" panose="02000603000000000000" pitchFamily="2" charset="0"/>
              <a:ea typeface="KBScaredStraight" panose="02000603000000000000" pitchFamily="2" charset="0"/>
            </a:endParaRPr>
          </a:p>
          <a:p>
            <a:endParaRPr lang="en-US" sz="1200" dirty="0" smtClean="0">
              <a:latin typeface="KBScaredStraight" panose="02000603000000000000" pitchFamily="2" charset="0"/>
              <a:ea typeface="KBScaredStraight" panose="02000603000000000000" pitchFamily="2" charset="0"/>
            </a:endParaRPr>
          </a:p>
          <a:p>
            <a:endParaRPr lang="en-US" sz="1200" dirty="0">
              <a:latin typeface="KBScaredStraight" panose="02000603000000000000" pitchFamily="2" charset="0"/>
              <a:ea typeface="KBScaredStraight" panose="02000603000000000000" pitchFamily="2" charset="0"/>
            </a:endParaRPr>
          </a:p>
          <a:p>
            <a:endParaRPr lang="en-US" sz="1200" dirty="0" smtClean="0">
              <a:latin typeface="KBScaredStraight" panose="02000603000000000000" pitchFamily="2" charset="0"/>
              <a:ea typeface="KBScaredStraight" panose="02000603000000000000" pitchFamily="2" charset="0"/>
            </a:endParaRPr>
          </a:p>
          <a:p>
            <a:endParaRPr lang="en-US" sz="1200" dirty="0">
              <a:latin typeface="KBScaredStraight" panose="02000603000000000000" pitchFamily="2" charset="0"/>
              <a:ea typeface="KBScaredStraight" panose="02000603000000000000" pitchFamily="2" charset="0"/>
            </a:endParaRPr>
          </a:p>
          <a:p>
            <a:endParaRPr lang="en-US" sz="1200" dirty="0" smtClean="0">
              <a:latin typeface="KBScaredStraight" panose="02000603000000000000" pitchFamily="2" charset="0"/>
              <a:ea typeface="KBScaredStraight" panose="02000603000000000000" pitchFamily="2" charset="0"/>
            </a:endParaRPr>
          </a:p>
          <a:p>
            <a:endParaRPr lang="en-US" sz="1200" dirty="0">
              <a:latin typeface="KBScaredStraight" panose="02000603000000000000" pitchFamily="2" charset="0"/>
              <a:ea typeface="KBScaredStraight" panose="02000603000000000000" pitchFamily="2" charset="0"/>
            </a:endParaRPr>
          </a:p>
          <a:p>
            <a:endParaRPr lang="en-US" sz="1200" dirty="0" smtClean="0">
              <a:latin typeface="KBScaredStraight" panose="02000603000000000000" pitchFamily="2" charset="0"/>
              <a:ea typeface="KBScaredStraight" panose="02000603000000000000" pitchFamily="2" charset="0"/>
            </a:endParaRPr>
          </a:p>
          <a:p>
            <a:endParaRPr lang="en-US" sz="1200" dirty="0">
              <a:latin typeface="KBScaredStraight" panose="02000603000000000000" pitchFamily="2" charset="0"/>
              <a:ea typeface="KBScaredStraight" panose="02000603000000000000" pitchFamily="2" charset="0"/>
            </a:endParaRPr>
          </a:p>
        </p:txBody>
      </p:sp>
      <p:pic>
        <p:nvPicPr>
          <p:cNvPr id="50" name="Picture 4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32866" y="1311520"/>
            <a:ext cx="550532" cy="548640"/>
          </a:xfrm>
          <a:prstGeom prst="rect">
            <a:avLst/>
          </a:prstGeom>
          <a:effectLst>
            <a:outerShdw blurRad="63500" sx="102000" sy="102000" algn="ctr" rotWithShape="0">
              <a:prstClr val="black">
                <a:alpha val="40000"/>
              </a:prstClr>
            </a:outerShdw>
          </a:effectLst>
        </p:spPr>
      </p:pic>
      <p:sp>
        <p:nvSpPr>
          <p:cNvPr id="51" name="TextBox 50"/>
          <p:cNvSpPr txBox="1"/>
          <p:nvPr/>
        </p:nvSpPr>
        <p:spPr>
          <a:xfrm>
            <a:off x="5933754" y="772857"/>
            <a:ext cx="3007700" cy="461665"/>
          </a:xfrm>
          <a:prstGeom prst="rect">
            <a:avLst/>
          </a:prstGeom>
          <a:noFill/>
          <a:ln w="28575">
            <a:solidFill>
              <a:schemeClr val="tx1"/>
            </a:solidFill>
          </a:ln>
        </p:spPr>
        <p:txBody>
          <a:bodyPr wrap="square" rtlCol="0">
            <a:spAutoFit/>
          </a:bodyPr>
          <a:lstStyle/>
          <a:p>
            <a:r>
              <a:rPr lang="en-US" sz="1200" dirty="0" smtClean="0">
                <a:latin typeface="KBScaredStraight" panose="02000603000000000000" pitchFamily="2" charset="0"/>
                <a:ea typeface="KBScaredStraight" panose="02000603000000000000" pitchFamily="2" charset="0"/>
              </a:rPr>
              <a:t>To:	           From:</a:t>
            </a:r>
          </a:p>
          <a:p>
            <a:endParaRPr lang="en-US" sz="1200" dirty="0">
              <a:latin typeface="KBScaredStraight" panose="02000603000000000000" pitchFamily="2" charset="0"/>
              <a:ea typeface="KBScaredStraight" panose="02000603000000000000" pitchFamily="2" charset="0"/>
            </a:endParaRPr>
          </a:p>
        </p:txBody>
      </p:sp>
      <p:sp>
        <p:nvSpPr>
          <p:cNvPr id="52" name="TextBox 51"/>
          <p:cNvSpPr txBox="1"/>
          <p:nvPr/>
        </p:nvSpPr>
        <p:spPr>
          <a:xfrm>
            <a:off x="5932187" y="4713485"/>
            <a:ext cx="3007700" cy="1938992"/>
          </a:xfrm>
          <a:prstGeom prst="rect">
            <a:avLst/>
          </a:prstGeom>
          <a:solidFill>
            <a:srgbClr val="EDEDED"/>
          </a:solidFill>
          <a:ln w="28575">
            <a:solidFill>
              <a:schemeClr val="tx1"/>
            </a:solidFill>
          </a:ln>
        </p:spPr>
        <p:txBody>
          <a:bodyPr wrap="square" rtlCol="0">
            <a:spAutoFit/>
          </a:bodyPr>
          <a:lstStyle/>
          <a:p>
            <a:r>
              <a:rPr lang="en-US" sz="1200" dirty="0" smtClean="0">
                <a:latin typeface="KBScaredStraight" panose="02000603000000000000" pitchFamily="2" charset="0"/>
                <a:ea typeface="KBScaredStraight" panose="02000603000000000000" pitchFamily="2" charset="0"/>
              </a:rPr>
              <a:t>Text:</a:t>
            </a:r>
          </a:p>
          <a:p>
            <a:endParaRPr lang="en-US" sz="1200" dirty="0">
              <a:latin typeface="KBScaredStraight" panose="02000603000000000000" pitchFamily="2" charset="0"/>
              <a:ea typeface="KBScaredStraight" panose="02000603000000000000" pitchFamily="2" charset="0"/>
            </a:endParaRPr>
          </a:p>
          <a:p>
            <a:endParaRPr lang="en-US" sz="1200" dirty="0" smtClean="0">
              <a:latin typeface="KBScaredStraight" panose="02000603000000000000" pitchFamily="2" charset="0"/>
              <a:ea typeface="KBScaredStraight" panose="02000603000000000000" pitchFamily="2" charset="0"/>
            </a:endParaRPr>
          </a:p>
          <a:p>
            <a:endParaRPr lang="en-US" sz="1200" dirty="0">
              <a:latin typeface="KBScaredStraight" panose="02000603000000000000" pitchFamily="2" charset="0"/>
              <a:ea typeface="KBScaredStraight" panose="02000603000000000000" pitchFamily="2" charset="0"/>
            </a:endParaRPr>
          </a:p>
          <a:p>
            <a:endParaRPr lang="en-US" sz="1200" dirty="0" smtClean="0">
              <a:latin typeface="KBScaredStraight" panose="02000603000000000000" pitchFamily="2" charset="0"/>
              <a:ea typeface="KBScaredStraight" panose="02000603000000000000" pitchFamily="2" charset="0"/>
            </a:endParaRPr>
          </a:p>
          <a:p>
            <a:endParaRPr lang="en-US" sz="1200" dirty="0">
              <a:latin typeface="KBScaredStraight" panose="02000603000000000000" pitchFamily="2" charset="0"/>
              <a:ea typeface="KBScaredStraight" panose="02000603000000000000" pitchFamily="2" charset="0"/>
            </a:endParaRPr>
          </a:p>
          <a:p>
            <a:endParaRPr lang="en-US" sz="1200" dirty="0" smtClean="0">
              <a:latin typeface="KBScaredStraight" panose="02000603000000000000" pitchFamily="2" charset="0"/>
              <a:ea typeface="KBScaredStraight" panose="02000603000000000000" pitchFamily="2" charset="0"/>
            </a:endParaRPr>
          </a:p>
          <a:p>
            <a:endParaRPr lang="en-US" sz="1200" dirty="0">
              <a:latin typeface="KBScaredStraight" panose="02000603000000000000" pitchFamily="2" charset="0"/>
              <a:ea typeface="KBScaredStraight" panose="02000603000000000000" pitchFamily="2" charset="0"/>
            </a:endParaRPr>
          </a:p>
          <a:p>
            <a:endParaRPr lang="en-US" sz="1200" dirty="0" smtClean="0">
              <a:latin typeface="KBScaredStraight" panose="02000603000000000000" pitchFamily="2" charset="0"/>
              <a:ea typeface="KBScaredStraight" panose="02000603000000000000" pitchFamily="2" charset="0"/>
            </a:endParaRPr>
          </a:p>
          <a:p>
            <a:endParaRPr lang="en-US" sz="1200" dirty="0">
              <a:latin typeface="KBScaredStraight" panose="02000603000000000000" pitchFamily="2" charset="0"/>
              <a:ea typeface="KBScaredStraight" panose="02000603000000000000" pitchFamily="2" charset="0"/>
            </a:endParaRPr>
          </a:p>
        </p:txBody>
      </p:sp>
      <p:pic>
        <p:nvPicPr>
          <p:cNvPr id="53" name="Picture 5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462454" y="1311520"/>
            <a:ext cx="550532" cy="548640"/>
          </a:xfrm>
          <a:prstGeom prst="rect">
            <a:avLst/>
          </a:prstGeom>
          <a:effectLst>
            <a:outerShdw blurRad="63500" sx="102000" sy="102000" algn="ctr" rotWithShape="0">
              <a:prstClr val="black">
                <a:alpha val="40000"/>
              </a:prstClr>
            </a:outerShdw>
          </a:effectLst>
        </p:spPr>
      </p:pic>
      <p:sp>
        <p:nvSpPr>
          <p:cNvPr id="54" name="TextBox 53"/>
          <p:cNvSpPr txBox="1"/>
          <p:nvPr/>
        </p:nvSpPr>
        <p:spPr>
          <a:xfrm>
            <a:off x="9063342" y="772857"/>
            <a:ext cx="3007700" cy="461665"/>
          </a:xfrm>
          <a:prstGeom prst="rect">
            <a:avLst/>
          </a:prstGeom>
          <a:noFill/>
          <a:ln w="28575">
            <a:solidFill>
              <a:schemeClr val="tx1"/>
            </a:solidFill>
          </a:ln>
        </p:spPr>
        <p:txBody>
          <a:bodyPr wrap="square" rtlCol="0">
            <a:spAutoFit/>
          </a:bodyPr>
          <a:lstStyle/>
          <a:p>
            <a:r>
              <a:rPr lang="en-US" sz="1200" dirty="0" smtClean="0">
                <a:latin typeface="KBScaredStraight" panose="02000603000000000000" pitchFamily="2" charset="0"/>
                <a:ea typeface="KBScaredStraight" panose="02000603000000000000" pitchFamily="2" charset="0"/>
              </a:rPr>
              <a:t>To:	           From:</a:t>
            </a:r>
          </a:p>
          <a:p>
            <a:endParaRPr lang="en-US" sz="1200" dirty="0">
              <a:latin typeface="KBScaredStraight" panose="02000603000000000000" pitchFamily="2" charset="0"/>
              <a:ea typeface="KBScaredStraight" panose="02000603000000000000" pitchFamily="2" charset="0"/>
            </a:endParaRPr>
          </a:p>
        </p:txBody>
      </p:sp>
      <p:sp>
        <p:nvSpPr>
          <p:cNvPr id="55" name="TextBox 54"/>
          <p:cNvSpPr txBox="1"/>
          <p:nvPr/>
        </p:nvSpPr>
        <p:spPr>
          <a:xfrm>
            <a:off x="9076289" y="4713485"/>
            <a:ext cx="3007700" cy="1938992"/>
          </a:xfrm>
          <a:prstGeom prst="rect">
            <a:avLst/>
          </a:prstGeom>
          <a:solidFill>
            <a:srgbClr val="EDEDED"/>
          </a:solidFill>
          <a:ln w="28575">
            <a:solidFill>
              <a:schemeClr val="tx1"/>
            </a:solidFill>
          </a:ln>
        </p:spPr>
        <p:txBody>
          <a:bodyPr wrap="square" rtlCol="0">
            <a:spAutoFit/>
          </a:bodyPr>
          <a:lstStyle/>
          <a:p>
            <a:r>
              <a:rPr lang="en-US" sz="1200" dirty="0" smtClean="0">
                <a:latin typeface="KBScaredStraight" panose="02000603000000000000" pitchFamily="2" charset="0"/>
                <a:ea typeface="KBScaredStraight" panose="02000603000000000000" pitchFamily="2" charset="0"/>
              </a:rPr>
              <a:t>Text:</a:t>
            </a:r>
          </a:p>
          <a:p>
            <a:endParaRPr lang="en-US" sz="1200" dirty="0">
              <a:latin typeface="KBScaredStraight" panose="02000603000000000000" pitchFamily="2" charset="0"/>
              <a:ea typeface="KBScaredStraight" panose="02000603000000000000" pitchFamily="2" charset="0"/>
            </a:endParaRPr>
          </a:p>
          <a:p>
            <a:endParaRPr lang="en-US" sz="1200" dirty="0" smtClean="0">
              <a:latin typeface="KBScaredStraight" panose="02000603000000000000" pitchFamily="2" charset="0"/>
              <a:ea typeface="KBScaredStraight" panose="02000603000000000000" pitchFamily="2" charset="0"/>
            </a:endParaRPr>
          </a:p>
          <a:p>
            <a:endParaRPr lang="en-US" sz="1200" dirty="0">
              <a:latin typeface="KBScaredStraight" panose="02000603000000000000" pitchFamily="2" charset="0"/>
              <a:ea typeface="KBScaredStraight" panose="02000603000000000000" pitchFamily="2" charset="0"/>
            </a:endParaRPr>
          </a:p>
          <a:p>
            <a:endParaRPr lang="en-US" sz="1200" dirty="0" smtClean="0">
              <a:latin typeface="KBScaredStraight" panose="02000603000000000000" pitchFamily="2" charset="0"/>
              <a:ea typeface="KBScaredStraight" panose="02000603000000000000" pitchFamily="2" charset="0"/>
            </a:endParaRPr>
          </a:p>
          <a:p>
            <a:endParaRPr lang="en-US" sz="1200" dirty="0">
              <a:latin typeface="KBScaredStraight" panose="02000603000000000000" pitchFamily="2" charset="0"/>
              <a:ea typeface="KBScaredStraight" panose="02000603000000000000" pitchFamily="2" charset="0"/>
            </a:endParaRPr>
          </a:p>
          <a:p>
            <a:endParaRPr lang="en-US" sz="1200" dirty="0" smtClean="0">
              <a:latin typeface="KBScaredStraight" panose="02000603000000000000" pitchFamily="2" charset="0"/>
              <a:ea typeface="KBScaredStraight" panose="02000603000000000000" pitchFamily="2" charset="0"/>
            </a:endParaRPr>
          </a:p>
          <a:p>
            <a:endParaRPr lang="en-US" sz="1200" dirty="0">
              <a:latin typeface="KBScaredStraight" panose="02000603000000000000" pitchFamily="2" charset="0"/>
              <a:ea typeface="KBScaredStraight" panose="02000603000000000000" pitchFamily="2" charset="0"/>
            </a:endParaRPr>
          </a:p>
          <a:p>
            <a:endParaRPr lang="en-US" sz="1200" dirty="0" smtClean="0">
              <a:latin typeface="KBScaredStraight" panose="02000603000000000000" pitchFamily="2" charset="0"/>
              <a:ea typeface="KBScaredStraight" panose="02000603000000000000" pitchFamily="2" charset="0"/>
            </a:endParaRPr>
          </a:p>
          <a:p>
            <a:endParaRPr lang="en-US" sz="1200" dirty="0">
              <a:latin typeface="KBScaredStraight" panose="02000603000000000000" pitchFamily="2" charset="0"/>
              <a:ea typeface="KBScaredStraight" panose="02000603000000000000" pitchFamily="2" charset="0"/>
            </a:endParaRPr>
          </a:p>
        </p:txBody>
      </p:sp>
    </p:spTree>
    <p:extLst>
      <p:ext uri="{BB962C8B-B14F-4D97-AF65-F5344CB8AC3E}">
        <p14:creationId xmlns:p14="http://schemas.microsoft.com/office/powerpoint/2010/main" val="20315293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63211" y="473530"/>
            <a:ext cx="11211950" cy="6176947"/>
          </a:xfrm>
          <a:prstGeom prst="rect">
            <a:avLst/>
          </a:prstGeom>
        </p:spPr>
        <p:txBody>
          <a:bodyPr wrap="square">
            <a:spAutoFit/>
          </a:bodyPr>
          <a:lstStyle/>
          <a:p>
            <a:pPr>
              <a:lnSpc>
                <a:spcPct val="107000"/>
              </a:lnSpc>
              <a:spcAft>
                <a:spcPts val="800"/>
              </a:spcAft>
            </a:pPr>
            <a:endParaRPr lang="en-US" sz="1400" dirty="0">
              <a:latin typeface="KG Second Chances Solid" panose="02000000000000000000" pitchFamily="2" charset="0"/>
              <a:ea typeface="Calibri" panose="020F0502020204030204" pitchFamily="34" charset="0"/>
              <a:cs typeface="Arial" panose="020B0604020202020204" pitchFamily="34" charset="0"/>
            </a:endParaRPr>
          </a:p>
          <a:p>
            <a:pPr algn="ctr">
              <a:lnSpc>
                <a:spcPct val="107000"/>
              </a:lnSpc>
              <a:spcAft>
                <a:spcPts val="800"/>
              </a:spcAft>
            </a:pPr>
            <a:r>
              <a:rPr lang="en-US" sz="4400" dirty="0">
                <a:latin typeface="KG Second Chances Solid" panose="02000000000000000000" pitchFamily="2" charset="0"/>
              </a:rPr>
              <a:t>Teacher Directions – </a:t>
            </a:r>
            <a:r>
              <a:rPr lang="en-US" sz="4400" dirty="0" smtClean="0">
                <a:latin typeface="KG Second Chances Solid" panose="02000000000000000000" pitchFamily="2" charset="0"/>
              </a:rPr>
              <a:t>Read My Lips</a:t>
            </a:r>
            <a:endParaRPr lang="en-US" sz="2000" dirty="0">
              <a:solidFill>
                <a:srgbClr val="FF0000"/>
              </a:solidFill>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pPr>
            <a:r>
              <a:rPr lang="en-US" sz="3200" dirty="0">
                <a:latin typeface="KBScaredStraight" panose="02000603000000000000" pitchFamily="2" charset="0"/>
                <a:ea typeface="KBScaredStraight" panose="02000603000000000000" pitchFamily="2" charset="0"/>
                <a:cs typeface="Arial" panose="020B0604020202020204" pitchFamily="34" charset="0"/>
              </a:rPr>
              <a:t>Print out the </a:t>
            </a:r>
            <a:r>
              <a:rPr lang="en-US" sz="3200" dirty="0" smtClean="0">
                <a:latin typeface="KBScaredStraight" panose="02000603000000000000" pitchFamily="2" charset="0"/>
                <a:ea typeface="KBScaredStraight" panose="02000603000000000000" pitchFamily="2" charset="0"/>
                <a:cs typeface="Arial" panose="020B0604020202020204" pitchFamily="34" charset="0"/>
              </a:rPr>
              <a:t>Read My Lips activating </a:t>
            </a:r>
            <a:r>
              <a:rPr lang="en-US" sz="3200" dirty="0">
                <a:latin typeface="KBScaredStraight" panose="02000603000000000000" pitchFamily="2" charset="0"/>
                <a:ea typeface="KBScaredStraight" panose="02000603000000000000" pitchFamily="2" charset="0"/>
                <a:cs typeface="Arial" panose="020B0604020202020204" pitchFamily="34" charset="0"/>
              </a:rPr>
              <a:t>strategy handout for each student.</a:t>
            </a:r>
          </a:p>
          <a:p>
            <a:pPr marL="571500" indent="-571500">
              <a:buFont typeface="Arial" panose="020B0604020202020204" pitchFamily="34" charset="0"/>
              <a:buChar char="•"/>
            </a:pPr>
            <a:endParaRPr lang="en-US" sz="3200" dirty="0">
              <a:latin typeface="KBScaredStraight" panose="02000603000000000000" pitchFamily="2" charset="0"/>
              <a:ea typeface="KBScaredStraight" panose="02000603000000000000" pitchFamily="2" charset="0"/>
              <a:cs typeface="Arial" panose="020B0604020202020204" pitchFamily="34" charset="0"/>
            </a:endParaRPr>
          </a:p>
          <a:p>
            <a:pPr marL="571500" indent="-571500">
              <a:buFont typeface="Arial" panose="020B0604020202020204" pitchFamily="34" charset="0"/>
              <a:buChar char="•"/>
            </a:pPr>
            <a:r>
              <a:rPr lang="en-US" sz="3200" dirty="0">
                <a:latin typeface="KBScaredStraight" panose="02000603000000000000" pitchFamily="2" charset="0"/>
                <a:ea typeface="KBScaredStraight" panose="02000603000000000000" pitchFamily="2" charset="0"/>
                <a:cs typeface="Arial" panose="020B0604020202020204" pitchFamily="34" charset="0"/>
              </a:rPr>
              <a:t>Have the students make predictions about </a:t>
            </a:r>
            <a:r>
              <a:rPr lang="en-US" sz="3200" dirty="0" smtClean="0">
                <a:latin typeface="KBScaredStraight" panose="02000603000000000000" pitchFamily="2" charset="0"/>
                <a:ea typeface="KBScaredStraight" panose="02000603000000000000" pitchFamily="2" charset="0"/>
                <a:cs typeface="Arial" panose="020B0604020202020204" pitchFamily="34" charset="0"/>
              </a:rPr>
              <a:t>what they think the </a:t>
            </a:r>
            <a:r>
              <a:rPr lang="en-US" sz="3200" dirty="0">
                <a:latin typeface="KBScaredStraight" panose="02000603000000000000" pitchFamily="2" charset="0"/>
                <a:ea typeface="KBScaredStraight" panose="02000603000000000000" pitchFamily="2" charset="0"/>
                <a:cs typeface="Arial" panose="020B0604020202020204" pitchFamily="34" charset="0"/>
              </a:rPr>
              <a:t>words </a:t>
            </a:r>
            <a:r>
              <a:rPr lang="en-US" sz="3200" dirty="0" smtClean="0">
                <a:latin typeface="KBScaredStraight" panose="02000603000000000000" pitchFamily="2" charset="0"/>
                <a:ea typeface="KBScaredStraight" panose="02000603000000000000" pitchFamily="2" charset="0"/>
                <a:cs typeface="Arial" panose="020B0604020202020204" pitchFamily="34" charset="0"/>
              </a:rPr>
              <a:t>mean and write them down.</a:t>
            </a:r>
            <a:endParaRPr lang="en-US" sz="3200" dirty="0">
              <a:latin typeface="KBScaredStraight" panose="02000603000000000000" pitchFamily="2" charset="0"/>
              <a:ea typeface="KBScaredStraight" panose="02000603000000000000" pitchFamily="2" charset="0"/>
              <a:cs typeface="Arial" panose="020B0604020202020204" pitchFamily="34" charset="0"/>
            </a:endParaRPr>
          </a:p>
          <a:p>
            <a:pPr marL="571500" indent="-571500">
              <a:buFont typeface="Arial" panose="020B0604020202020204" pitchFamily="34" charset="0"/>
              <a:buChar char="•"/>
            </a:pPr>
            <a:endParaRPr lang="en-US" sz="3200" dirty="0">
              <a:latin typeface="KBScaredStraight" panose="02000603000000000000" pitchFamily="2" charset="0"/>
              <a:ea typeface="KBScaredStraight" panose="02000603000000000000" pitchFamily="2" charset="0"/>
              <a:cs typeface="Arial" panose="020B0604020202020204" pitchFamily="34" charset="0"/>
            </a:endParaRPr>
          </a:p>
          <a:p>
            <a:pPr marL="571500" indent="-571500">
              <a:buFont typeface="Arial" panose="020B0604020202020204" pitchFamily="34" charset="0"/>
              <a:buChar char="•"/>
            </a:pPr>
            <a:r>
              <a:rPr lang="en-US" sz="3200" dirty="0">
                <a:latin typeface="KBScaredStraight" panose="02000603000000000000" pitchFamily="2" charset="0"/>
                <a:ea typeface="KBScaredStraight" panose="02000603000000000000" pitchFamily="2" charset="0"/>
                <a:cs typeface="Arial" panose="020B0604020202020204" pitchFamily="34" charset="0"/>
              </a:rPr>
              <a:t>AFTER the unit, have the students use a different color and </a:t>
            </a:r>
            <a:r>
              <a:rPr lang="en-US" sz="3200" dirty="0" smtClean="0">
                <a:latin typeface="KBScaredStraight" panose="02000603000000000000" pitchFamily="2" charset="0"/>
                <a:ea typeface="KBScaredStraight" panose="02000603000000000000" pitchFamily="2" charset="0"/>
                <a:cs typeface="Arial" panose="020B0604020202020204" pitchFamily="34" charset="0"/>
              </a:rPr>
              <a:t>write down everything </a:t>
            </a:r>
            <a:r>
              <a:rPr lang="en-US" sz="3200" dirty="0" smtClean="0">
                <a:latin typeface="KBScaredStraight" panose="02000603000000000000" pitchFamily="2" charset="0"/>
                <a:ea typeface="KBScaredStraight" panose="02000603000000000000" pitchFamily="2" charset="0"/>
              </a:rPr>
              <a:t>that they </a:t>
            </a:r>
            <a:r>
              <a:rPr lang="en-US" sz="3200" dirty="0">
                <a:latin typeface="KBScaredStraight" panose="02000603000000000000" pitchFamily="2" charset="0"/>
                <a:ea typeface="KBScaredStraight" panose="02000603000000000000" pitchFamily="2" charset="0"/>
              </a:rPr>
              <a:t>would say about the words if </a:t>
            </a:r>
            <a:r>
              <a:rPr lang="en-US" sz="3200" dirty="0" smtClean="0">
                <a:latin typeface="KBScaredStraight" panose="02000603000000000000" pitchFamily="2" charset="0"/>
                <a:ea typeface="KBScaredStraight" panose="02000603000000000000" pitchFamily="2" charset="0"/>
              </a:rPr>
              <a:t>they </a:t>
            </a:r>
            <a:r>
              <a:rPr lang="en-US" sz="3200" dirty="0">
                <a:latin typeface="KBScaredStraight" panose="02000603000000000000" pitchFamily="2" charset="0"/>
                <a:ea typeface="KBScaredStraight" panose="02000603000000000000" pitchFamily="2" charset="0"/>
              </a:rPr>
              <a:t>were explaining their meanings to someone else</a:t>
            </a:r>
            <a:r>
              <a:rPr lang="en-US" sz="3200" dirty="0" smtClean="0">
                <a:latin typeface="KBScaredStraight" panose="02000603000000000000" pitchFamily="2" charset="0"/>
                <a:ea typeface="KBScaredStraight" panose="02000603000000000000" pitchFamily="2" charset="0"/>
                <a:cs typeface="Arial" panose="020B0604020202020204" pitchFamily="34" charset="0"/>
              </a:rPr>
              <a:t>.</a:t>
            </a:r>
            <a:endParaRPr lang="en-US" sz="3200" dirty="0">
              <a:latin typeface="KBScaredStraight" panose="02000603000000000000" pitchFamily="2" charset="0"/>
              <a:ea typeface="KBScaredStraight" panose="02000603000000000000" pitchFamily="2" charset="0"/>
              <a:cs typeface="Arial" panose="020B0604020202020204" pitchFamily="34" charset="0"/>
            </a:endParaRPr>
          </a:p>
        </p:txBody>
      </p:sp>
      <p:sp>
        <p:nvSpPr>
          <p:cNvPr id="2" name="Rounded Rectangle 1"/>
          <p:cNvSpPr/>
          <p:nvPr/>
        </p:nvSpPr>
        <p:spPr>
          <a:xfrm>
            <a:off x="212272" y="146957"/>
            <a:ext cx="11789229" cy="6498772"/>
          </a:xfrm>
          <a:prstGeom prst="roundRect">
            <a:avLst/>
          </a:prstGeom>
          <a:noFill/>
          <a:ln w="57150">
            <a:solidFill>
              <a:schemeClr val="tx1"/>
            </a:solidFill>
            <a:prstDash val="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6406" y="6624342"/>
            <a:ext cx="2653250" cy="276999"/>
          </a:xfrm>
          <a:prstGeom prst="rect">
            <a:avLst/>
          </a:prstGeom>
          <a:noFill/>
        </p:spPr>
        <p:txBody>
          <a:bodyPr wrap="square" rtlCol="0">
            <a:spAutoFit/>
          </a:bodyPr>
          <a:lstStyle/>
          <a:p>
            <a:r>
              <a:rPr lang="en-US" sz="1200" dirty="0">
                <a:latin typeface="KBScaredStraight" panose="02000603000000000000" pitchFamily="2" charset="0"/>
                <a:ea typeface="KBScaredStraight" panose="02000603000000000000" pitchFamily="2" charset="0"/>
              </a:rPr>
              <a:t>© 2014 Brain Wrinkles</a:t>
            </a:r>
          </a:p>
        </p:txBody>
      </p:sp>
    </p:spTree>
    <p:extLst>
      <p:ext uri="{BB962C8B-B14F-4D97-AF65-F5344CB8AC3E}">
        <p14:creationId xmlns:p14="http://schemas.microsoft.com/office/powerpoint/2010/main" val="164327762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63211" y="473528"/>
            <a:ext cx="11211950" cy="5301003"/>
          </a:xfrm>
          <a:prstGeom prst="rect">
            <a:avLst/>
          </a:prstGeom>
        </p:spPr>
        <p:txBody>
          <a:bodyPr wrap="square">
            <a:spAutoFit/>
          </a:bodyPr>
          <a:lstStyle/>
          <a:p>
            <a:pPr>
              <a:lnSpc>
                <a:spcPct val="107000"/>
              </a:lnSpc>
              <a:spcAft>
                <a:spcPts val="800"/>
              </a:spcAft>
            </a:pPr>
            <a:endParaRPr lang="en-US" sz="1400" dirty="0" smtClean="0">
              <a:latin typeface="KG Second Chances Solid" panose="02000000000000000000" pitchFamily="2" charset="0"/>
              <a:ea typeface="Calibri" panose="020F0502020204030204" pitchFamily="34" charset="0"/>
              <a:cs typeface="Arial" panose="020B0604020202020204" pitchFamily="34" charset="0"/>
            </a:endParaRPr>
          </a:p>
          <a:p>
            <a:pPr algn="ctr">
              <a:lnSpc>
                <a:spcPct val="107000"/>
              </a:lnSpc>
              <a:spcAft>
                <a:spcPts val="800"/>
              </a:spcAft>
            </a:pPr>
            <a:r>
              <a:rPr lang="en-US" sz="4400" dirty="0" smtClean="0">
                <a:latin typeface="KG Second Chances Solid" panose="02000000000000000000" pitchFamily="2" charset="0"/>
              </a:rPr>
              <a:t>Teacher Directions – “Show Me” True/False Review Activity</a:t>
            </a:r>
          </a:p>
          <a:p>
            <a:endParaRPr lang="en-US" sz="2000" dirty="0">
              <a:latin typeface="KBScaredStraight" panose="02000603000000000000" pitchFamily="2" charset="0"/>
              <a:ea typeface="KBScaredStraight" panose="02000603000000000000" pitchFamily="2" charset="0"/>
            </a:endParaRPr>
          </a:p>
          <a:p>
            <a:pPr>
              <a:buFont typeface="Arial" pitchFamily="34" charset="0"/>
              <a:buChar char="•"/>
              <a:defRPr/>
            </a:pPr>
            <a:r>
              <a:rPr lang="en-US" sz="2800" dirty="0">
                <a:latin typeface="KBScaredStraight" panose="02000603000000000000" pitchFamily="2" charset="0"/>
                <a:ea typeface="KBScaredStraight" panose="02000603000000000000" pitchFamily="2" charset="0"/>
              </a:rPr>
              <a:t> Print off the </a:t>
            </a:r>
            <a:r>
              <a:rPr lang="en-US" sz="2800" dirty="0" smtClean="0">
                <a:latin typeface="KBScaredStraight" panose="02000603000000000000" pitchFamily="2" charset="0"/>
                <a:ea typeface="KBScaredStraight" panose="02000603000000000000" pitchFamily="2" charset="0"/>
              </a:rPr>
              <a:t>T/F cards </a:t>
            </a:r>
            <a:r>
              <a:rPr lang="en-US" sz="2800" dirty="0">
                <a:latin typeface="KBScaredStraight" panose="02000603000000000000" pitchFamily="2" charset="0"/>
                <a:ea typeface="KBScaredStraight" panose="02000603000000000000" pitchFamily="2" charset="0"/>
              </a:rPr>
              <a:t>on the following page </a:t>
            </a:r>
            <a:r>
              <a:rPr lang="en-US" sz="2800" dirty="0" smtClean="0">
                <a:latin typeface="KBScaredStraight" panose="02000603000000000000" pitchFamily="2" charset="0"/>
                <a:ea typeface="KBScaredStraight" panose="02000603000000000000" pitchFamily="2" charset="0"/>
              </a:rPr>
              <a:t>(there are 2 per page).</a:t>
            </a:r>
            <a:endParaRPr lang="en-US" sz="2800" i="1" dirty="0">
              <a:latin typeface="KBScaredStraight" panose="02000603000000000000" pitchFamily="2" charset="0"/>
              <a:ea typeface="KBScaredStraight" panose="02000603000000000000" pitchFamily="2" charset="0"/>
            </a:endParaRPr>
          </a:p>
          <a:p>
            <a:pPr>
              <a:buFont typeface="Arial" pitchFamily="34" charset="0"/>
              <a:buChar char="•"/>
              <a:defRPr/>
            </a:pPr>
            <a:endParaRPr lang="en-US" sz="2800" dirty="0">
              <a:latin typeface="KBScaredStraight" panose="02000603000000000000" pitchFamily="2" charset="0"/>
              <a:ea typeface="KBScaredStraight" panose="02000603000000000000" pitchFamily="2" charset="0"/>
            </a:endParaRPr>
          </a:p>
          <a:p>
            <a:pPr>
              <a:buFont typeface="Arial" pitchFamily="34" charset="0"/>
              <a:buChar char="•"/>
              <a:defRPr/>
            </a:pPr>
            <a:r>
              <a:rPr lang="en-US" sz="2800" dirty="0">
                <a:latin typeface="KBScaredStraight" panose="02000603000000000000" pitchFamily="2" charset="0"/>
                <a:ea typeface="KBScaredStraight" panose="02000603000000000000" pitchFamily="2" charset="0"/>
              </a:rPr>
              <a:t> Project the following “Show Me” statements and have the students hold up the correct end of the card</a:t>
            </a:r>
            <a:r>
              <a:rPr lang="en-US" sz="2800" dirty="0" smtClean="0">
                <a:latin typeface="KBScaredStraight" panose="02000603000000000000" pitchFamily="2" charset="0"/>
                <a:ea typeface="KBScaredStraight" panose="02000603000000000000" pitchFamily="2" charset="0"/>
              </a:rPr>
              <a:t>. (There are 11 statements total.)</a:t>
            </a:r>
            <a:endParaRPr lang="en-US" sz="2800" dirty="0">
              <a:latin typeface="KBScaredStraight" panose="02000603000000000000" pitchFamily="2" charset="0"/>
              <a:ea typeface="KBScaredStraight" panose="02000603000000000000" pitchFamily="2" charset="0"/>
            </a:endParaRPr>
          </a:p>
          <a:p>
            <a:pPr>
              <a:buFont typeface="Arial" pitchFamily="34" charset="0"/>
              <a:buChar char="•"/>
              <a:defRPr/>
            </a:pPr>
            <a:endParaRPr lang="en-US" sz="2800" dirty="0">
              <a:latin typeface="KBScaredStraight" panose="02000603000000000000" pitchFamily="2" charset="0"/>
              <a:ea typeface="KBScaredStraight" panose="02000603000000000000" pitchFamily="2" charset="0"/>
            </a:endParaRPr>
          </a:p>
        </p:txBody>
      </p:sp>
      <p:sp>
        <p:nvSpPr>
          <p:cNvPr id="2" name="Rounded Rectangle 1"/>
          <p:cNvSpPr/>
          <p:nvPr/>
        </p:nvSpPr>
        <p:spPr>
          <a:xfrm>
            <a:off x="212271" y="146957"/>
            <a:ext cx="11789229" cy="6498772"/>
          </a:xfrm>
          <a:prstGeom prst="roundRect">
            <a:avLst/>
          </a:prstGeom>
          <a:noFill/>
          <a:ln w="57150">
            <a:solidFill>
              <a:schemeClr val="tx1"/>
            </a:solidFill>
            <a:prstDash val="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6406" y="6624342"/>
            <a:ext cx="2653250" cy="276999"/>
          </a:xfrm>
          <a:prstGeom prst="rect">
            <a:avLst/>
          </a:prstGeom>
          <a:noFill/>
        </p:spPr>
        <p:txBody>
          <a:bodyPr wrap="square" rtlCol="0">
            <a:spAutoFit/>
          </a:bodyPr>
          <a:lstStyle/>
          <a:p>
            <a:r>
              <a:rPr lang="en-US" sz="1200" dirty="0" smtClean="0">
                <a:latin typeface="KBScaredStraight" panose="02000603000000000000" pitchFamily="2" charset="0"/>
                <a:ea typeface="KBScaredStraight" panose="02000603000000000000" pitchFamily="2" charset="0"/>
              </a:rPr>
              <a:t>© 2015 Brain Wrinkles</a:t>
            </a:r>
            <a:endParaRPr lang="en-US" sz="1200" dirty="0">
              <a:latin typeface="KBScaredStraight" panose="02000603000000000000" pitchFamily="2" charset="0"/>
              <a:ea typeface="KBScaredStraight" panose="02000603000000000000" pitchFamily="2" charset="0"/>
            </a:endParaRPr>
          </a:p>
        </p:txBody>
      </p:sp>
    </p:spTree>
    <p:extLst>
      <p:ext uri="{BB962C8B-B14F-4D97-AF65-F5344CB8AC3E}">
        <p14:creationId xmlns:p14="http://schemas.microsoft.com/office/powerpoint/2010/main" val="175618925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3621"/>
            <a:ext cx="12191999" cy="3200400"/>
          </a:xfrm>
          <a:prstGeom prst="rect">
            <a:avLst/>
          </a:prstGeom>
          <a:solidFill>
            <a:schemeClr val="bg2">
              <a:lumMod val="90000"/>
            </a:schemeClr>
          </a:solidFill>
          <a:ln w="381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3695699" y="14514"/>
            <a:ext cx="4800600" cy="320040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rot="16200000">
            <a:off x="884671" y="-639750"/>
            <a:ext cx="2173993" cy="4508927"/>
          </a:xfrm>
          <a:prstGeom prst="rect">
            <a:avLst/>
          </a:prstGeom>
          <a:noFill/>
        </p:spPr>
        <p:txBody>
          <a:bodyPr wrap="none" lIns="91440" tIns="45720" rIns="91440" bIns="45720">
            <a:spAutoFit/>
          </a:bodyPr>
          <a:lstStyle/>
          <a:p>
            <a:pPr algn="ctr"/>
            <a:r>
              <a:rPr lang="en-US" sz="28700" b="1" dirty="0" smtClean="0">
                <a:ln w="76200">
                  <a:solidFill>
                    <a:schemeClr val="bg1"/>
                  </a:solidFill>
                  <a:prstDash val="solid"/>
                </a:ln>
                <a:effectLst>
                  <a:outerShdw blurRad="38100" dist="22860" dir="5400000" algn="tl" rotWithShape="0">
                    <a:srgbClr val="000000">
                      <a:alpha val="30000"/>
                    </a:srgbClr>
                  </a:outerShdw>
                </a:effectLst>
                <a:latin typeface="KG Second Chances Solid" panose="02000000000000000000" pitchFamily="2" charset="0"/>
              </a:rPr>
              <a:t>T</a:t>
            </a:r>
            <a:endParaRPr lang="en-US" sz="28700" b="1" cap="none" spc="0" dirty="0">
              <a:ln w="76200">
                <a:solidFill>
                  <a:schemeClr val="bg1"/>
                </a:solidFill>
                <a:prstDash val="solid"/>
              </a:ln>
              <a:effectLst>
                <a:outerShdw blurRad="38100" dist="22860" dir="5400000" algn="tl" rotWithShape="0">
                  <a:srgbClr val="000000">
                    <a:alpha val="30000"/>
                  </a:srgbClr>
                </a:outerShdw>
              </a:effectLst>
              <a:latin typeface="KG Second Chances Solid" panose="02000000000000000000" pitchFamily="2" charset="0"/>
            </a:endParaRPr>
          </a:p>
        </p:txBody>
      </p:sp>
      <p:sp>
        <p:nvSpPr>
          <p:cNvPr id="10" name="TextBox 9"/>
          <p:cNvSpPr txBox="1"/>
          <p:nvPr/>
        </p:nvSpPr>
        <p:spPr>
          <a:xfrm>
            <a:off x="10681443" y="2968690"/>
            <a:ext cx="2653250" cy="246221"/>
          </a:xfrm>
          <a:prstGeom prst="rect">
            <a:avLst/>
          </a:prstGeom>
          <a:noFill/>
        </p:spPr>
        <p:txBody>
          <a:bodyPr wrap="square" rtlCol="0">
            <a:spAutoFit/>
          </a:bodyPr>
          <a:lstStyle/>
          <a:p>
            <a:r>
              <a:rPr lang="en-US" sz="1000" dirty="0" smtClean="0">
                <a:latin typeface="KBScaredStraight" panose="02000603000000000000" pitchFamily="2" charset="0"/>
                <a:ea typeface="KBScaredStraight" panose="02000603000000000000" pitchFamily="2" charset="0"/>
              </a:rPr>
              <a:t>© 2015 Brain Wrinkles</a:t>
            </a:r>
            <a:endParaRPr lang="en-US" sz="1000" dirty="0">
              <a:latin typeface="KBScaredStraight" panose="02000603000000000000" pitchFamily="2" charset="0"/>
              <a:ea typeface="KBScaredStraight" panose="02000603000000000000" pitchFamily="2" charset="0"/>
            </a:endParaRPr>
          </a:p>
        </p:txBody>
      </p:sp>
      <p:sp>
        <p:nvSpPr>
          <p:cNvPr id="8" name="Rectangle 7"/>
          <p:cNvSpPr/>
          <p:nvPr/>
        </p:nvSpPr>
        <p:spPr>
          <a:xfrm rot="5400000">
            <a:off x="9133336" y="-639751"/>
            <a:ext cx="2173993" cy="4508927"/>
          </a:xfrm>
          <a:prstGeom prst="rect">
            <a:avLst/>
          </a:prstGeom>
          <a:noFill/>
        </p:spPr>
        <p:txBody>
          <a:bodyPr wrap="none" lIns="91440" tIns="45720" rIns="91440" bIns="45720">
            <a:spAutoFit/>
          </a:bodyPr>
          <a:lstStyle/>
          <a:p>
            <a:pPr algn="ctr"/>
            <a:r>
              <a:rPr lang="en-US" sz="28700" b="1" dirty="0" smtClean="0">
                <a:ln w="76200">
                  <a:solidFill>
                    <a:schemeClr val="bg1"/>
                  </a:solidFill>
                  <a:prstDash val="solid"/>
                </a:ln>
                <a:effectLst>
                  <a:outerShdw blurRad="38100" dist="22860" dir="5400000" algn="tl" rotWithShape="0">
                    <a:srgbClr val="000000">
                      <a:alpha val="30000"/>
                    </a:srgbClr>
                  </a:outerShdw>
                </a:effectLst>
                <a:latin typeface="KG Second Chances Solid" panose="02000000000000000000" pitchFamily="2" charset="0"/>
              </a:rPr>
              <a:t>F</a:t>
            </a:r>
            <a:endParaRPr lang="en-US" sz="28700" b="1" cap="none" spc="0" dirty="0">
              <a:ln w="76200">
                <a:solidFill>
                  <a:schemeClr val="bg1"/>
                </a:solidFill>
                <a:prstDash val="solid"/>
              </a:ln>
              <a:effectLst>
                <a:outerShdw blurRad="38100" dist="22860" dir="5400000" algn="tl" rotWithShape="0">
                  <a:srgbClr val="000000">
                    <a:alpha val="30000"/>
                  </a:srgbClr>
                </a:outerShdw>
              </a:effectLst>
              <a:latin typeface="KG Second Chances Solid" panose="02000000000000000000" pitchFamily="2" charset="0"/>
            </a:endParaRPr>
          </a:p>
        </p:txBody>
      </p:sp>
      <p:sp>
        <p:nvSpPr>
          <p:cNvPr id="11" name="Rectangle 10"/>
          <p:cNvSpPr/>
          <p:nvPr/>
        </p:nvSpPr>
        <p:spPr>
          <a:xfrm>
            <a:off x="0" y="3651190"/>
            <a:ext cx="12191999" cy="3200400"/>
          </a:xfrm>
          <a:prstGeom prst="rect">
            <a:avLst/>
          </a:prstGeom>
          <a:solidFill>
            <a:schemeClr val="bg2">
              <a:lumMod val="90000"/>
            </a:schemeClr>
          </a:solidFill>
          <a:ln w="381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695699" y="3679325"/>
            <a:ext cx="4800600" cy="320040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16200000">
            <a:off x="884670" y="3025061"/>
            <a:ext cx="2173993" cy="4508927"/>
          </a:xfrm>
          <a:prstGeom prst="rect">
            <a:avLst/>
          </a:prstGeom>
          <a:noFill/>
        </p:spPr>
        <p:txBody>
          <a:bodyPr wrap="none" lIns="91440" tIns="45720" rIns="91440" bIns="45720">
            <a:spAutoFit/>
          </a:bodyPr>
          <a:lstStyle/>
          <a:p>
            <a:pPr algn="ctr"/>
            <a:r>
              <a:rPr lang="en-US" sz="28700" b="1" dirty="0" smtClean="0">
                <a:ln w="76200">
                  <a:solidFill>
                    <a:schemeClr val="bg1"/>
                  </a:solidFill>
                  <a:prstDash val="solid"/>
                </a:ln>
                <a:effectLst>
                  <a:outerShdw blurRad="38100" dist="22860" dir="5400000" algn="tl" rotWithShape="0">
                    <a:srgbClr val="000000">
                      <a:alpha val="30000"/>
                    </a:srgbClr>
                  </a:outerShdw>
                </a:effectLst>
                <a:latin typeface="KG Second Chances Solid" panose="02000000000000000000" pitchFamily="2" charset="0"/>
              </a:rPr>
              <a:t>T</a:t>
            </a:r>
            <a:endParaRPr lang="en-US" sz="28700" b="1" cap="none" spc="0" dirty="0">
              <a:ln w="76200">
                <a:solidFill>
                  <a:schemeClr val="bg1"/>
                </a:solidFill>
                <a:prstDash val="solid"/>
              </a:ln>
              <a:effectLst>
                <a:outerShdw blurRad="38100" dist="22860" dir="5400000" algn="tl" rotWithShape="0">
                  <a:srgbClr val="000000">
                    <a:alpha val="30000"/>
                  </a:srgbClr>
                </a:outerShdw>
              </a:effectLst>
              <a:latin typeface="KG Second Chances Solid" panose="02000000000000000000" pitchFamily="2" charset="0"/>
            </a:endParaRPr>
          </a:p>
        </p:txBody>
      </p:sp>
      <p:sp>
        <p:nvSpPr>
          <p:cNvPr id="14" name="Rectangle 13"/>
          <p:cNvSpPr/>
          <p:nvPr/>
        </p:nvSpPr>
        <p:spPr>
          <a:xfrm rot="5400000">
            <a:off x="9257153" y="3025061"/>
            <a:ext cx="2173993" cy="4508927"/>
          </a:xfrm>
          <a:prstGeom prst="rect">
            <a:avLst/>
          </a:prstGeom>
          <a:noFill/>
        </p:spPr>
        <p:txBody>
          <a:bodyPr wrap="none" lIns="91440" tIns="45720" rIns="91440" bIns="45720">
            <a:spAutoFit/>
          </a:bodyPr>
          <a:lstStyle/>
          <a:p>
            <a:pPr algn="ctr"/>
            <a:r>
              <a:rPr lang="en-US" sz="28700" b="1" dirty="0" smtClean="0">
                <a:ln w="76200">
                  <a:solidFill>
                    <a:schemeClr val="bg1"/>
                  </a:solidFill>
                  <a:prstDash val="solid"/>
                </a:ln>
                <a:effectLst>
                  <a:outerShdw blurRad="38100" dist="22860" dir="5400000" algn="tl" rotWithShape="0">
                    <a:srgbClr val="000000">
                      <a:alpha val="30000"/>
                    </a:srgbClr>
                  </a:outerShdw>
                </a:effectLst>
                <a:latin typeface="KG Second Chances Solid" panose="02000000000000000000" pitchFamily="2" charset="0"/>
              </a:rPr>
              <a:t>F</a:t>
            </a:r>
            <a:endParaRPr lang="en-US" sz="28700" b="1" cap="none" spc="0" dirty="0">
              <a:ln w="76200">
                <a:solidFill>
                  <a:schemeClr val="bg1"/>
                </a:solidFill>
                <a:prstDash val="solid"/>
              </a:ln>
              <a:effectLst>
                <a:outerShdw blurRad="38100" dist="22860" dir="5400000" algn="tl" rotWithShape="0">
                  <a:srgbClr val="000000">
                    <a:alpha val="30000"/>
                  </a:srgbClr>
                </a:outerShdw>
              </a:effectLst>
              <a:latin typeface="KG Second Chances Solid" panose="02000000000000000000" pitchFamily="2" charset="0"/>
            </a:endParaRPr>
          </a:p>
        </p:txBody>
      </p:sp>
      <p:sp>
        <p:nvSpPr>
          <p:cNvPr id="15" name="TextBox 14"/>
          <p:cNvSpPr txBox="1"/>
          <p:nvPr/>
        </p:nvSpPr>
        <p:spPr>
          <a:xfrm>
            <a:off x="10681443" y="6633503"/>
            <a:ext cx="2653250" cy="246221"/>
          </a:xfrm>
          <a:prstGeom prst="rect">
            <a:avLst/>
          </a:prstGeom>
          <a:noFill/>
        </p:spPr>
        <p:txBody>
          <a:bodyPr wrap="square" rtlCol="0">
            <a:spAutoFit/>
          </a:bodyPr>
          <a:lstStyle/>
          <a:p>
            <a:r>
              <a:rPr lang="en-US" sz="1000" dirty="0" smtClean="0">
                <a:latin typeface="KBScaredStraight" panose="02000603000000000000" pitchFamily="2" charset="0"/>
                <a:ea typeface="KBScaredStraight" panose="02000603000000000000" pitchFamily="2" charset="0"/>
              </a:rPr>
              <a:t>© 2015 Brain Wrinkles</a:t>
            </a:r>
            <a:endParaRPr lang="en-US" sz="1000" dirty="0">
              <a:latin typeface="KBScaredStraight" panose="02000603000000000000" pitchFamily="2" charset="0"/>
              <a:ea typeface="KBScaredStraight" panose="02000603000000000000" pitchFamily="2" charset="0"/>
            </a:endParaRPr>
          </a:p>
        </p:txBody>
      </p:sp>
    </p:spTree>
    <p:extLst>
      <p:ext uri="{BB962C8B-B14F-4D97-AF65-F5344CB8AC3E}">
        <p14:creationId xmlns:p14="http://schemas.microsoft.com/office/powerpoint/2010/main" val="365193471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dpi="0" rotWithShape="1">
            <a:blip r:embed="rId2"/>
            <a:srcRec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769953" y="14514"/>
            <a:ext cx="10668000" cy="6858000"/>
          </a:xfrm>
          <a:prstGeom prst="rect">
            <a:avLst/>
          </a:prstGeom>
          <a:solidFill>
            <a:srgbClr val="0F6295"/>
          </a:solidFill>
          <a:ln w="381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002181" y="43341"/>
            <a:ext cx="10203543" cy="685800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2697634" y="36185"/>
            <a:ext cx="6789038" cy="1569660"/>
          </a:xfrm>
          <a:prstGeom prst="rect">
            <a:avLst/>
          </a:prstGeom>
          <a:noFill/>
        </p:spPr>
        <p:txBody>
          <a:bodyPr wrap="none" lIns="91440" tIns="45720" rIns="91440" bIns="45720">
            <a:spAutoFit/>
          </a:bodyPr>
          <a:lstStyle/>
          <a:p>
            <a:pPr algn="ctr"/>
            <a:r>
              <a:rPr lang="en-US" sz="9600" b="1" dirty="0" smtClean="0">
                <a:ln w="38100">
                  <a:solidFill>
                    <a:sysClr val="windowText" lastClr="000000"/>
                  </a:solidFill>
                  <a:prstDash val="solid"/>
                </a:ln>
                <a:solidFill>
                  <a:srgbClr val="0F6295"/>
                </a:solidFill>
                <a:effectLst>
                  <a:glow rad="101600">
                    <a:srgbClr val="01B488"/>
                  </a:glow>
                  <a:outerShdw blurRad="38100" dist="22860" dir="5400000" algn="tl" rotWithShape="0">
                    <a:srgbClr val="000000">
                      <a:alpha val="30000"/>
                    </a:srgbClr>
                  </a:outerShdw>
                </a:effectLst>
                <a:latin typeface="KG Second Chances Solid" panose="02000000000000000000" pitchFamily="2" charset="0"/>
              </a:rPr>
              <a:t>Show Me 1</a:t>
            </a:r>
            <a:endParaRPr lang="en-US" sz="9600" b="1" cap="none" spc="0" dirty="0">
              <a:ln w="38100">
                <a:solidFill>
                  <a:sysClr val="windowText" lastClr="000000"/>
                </a:solidFill>
                <a:prstDash val="solid"/>
              </a:ln>
              <a:solidFill>
                <a:srgbClr val="0F6295"/>
              </a:solidFill>
              <a:effectLst>
                <a:glow rad="101600">
                  <a:srgbClr val="01B488"/>
                </a:glow>
                <a:outerShdw blurRad="38100" dist="22860" dir="5400000" algn="tl" rotWithShape="0">
                  <a:srgbClr val="000000">
                    <a:alpha val="30000"/>
                  </a:srgbClr>
                </a:outerShdw>
              </a:effectLst>
              <a:latin typeface="KG Second Chances Solid" panose="02000000000000000000" pitchFamily="2" charset="0"/>
            </a:endParaRPr>
          </a:p>
        </p:txBody>
      </p:sp>
      <p:sp>
        <p:nvSpPr>
          <p:cNvPr id="6" name="TextBox 5"/>
          <p:cNvSpPr txBox="1"/>
          <p:nvPr/>
        </p:nvSpPr>
        <p:spPr>
          <a:xfrm>
            <a:off x="1653988" y="1960173"/>
            <a:ext cx="8942294" cy="5940088"/>
          </a:xfrm>
          <a:prstGeom prst="rect">
            <a:avLst/>
          </a:prstGeom>
          <a:noFill/>
        </p:spPr>
        <p:txBody>
          <a:bodyPr wrap="square" rtlCol="0">
            <a:spAutoFit/>
          </a:bodyPr>
          <a:lstStyle/>
          <a:p>
            <a:pPr algn="ctr"/>
            <a:r>
              <a:rPr lang="en-US" sz="4800" b="1" dirty="0" smtClean="0">
                <a:latin typeface="KBScaredStraight" panose="02000603000000000000" pitchFamily="2" charset="0"/>
                <a:ea typeface="KBScaredStraight" panose="02000603000000000000" pitchFamily="2" charset="0"/>
              </a:rPr>
              <a:t>Credit is a means of buying something now and paying for it later (usually with interest).</a:t>
            </a:r>
            <a:endParaRPr lang="en-US" sz="4800" b="1" dirty="0">
              <a:latin typeface="KBScaredStraight" panose="02000603000000000000" pitchFamily="2" charset="0"/>
              <a:ea typeface="KBScaredStraight" panose="02000603000000000000" pitchFamily="2" charset="0"/>
            </a:endParaRPr>
          </a:p>
          <a:p>
            <a:pPr marL="457200" indent="-457200">
              <a:buFont typeface="Arial" panose="020B0604020202020204" pitchFamily="34" charset="0"/>
              <a:buChar char="•"/>
            </a:pPr>
            <a:endParaRPr lang="en-US" sz="3200" dirty="0" smtClean="0">
              <a:solidFill>
                <a:sysClr val="windowText" lastClr="000000"/>
              </a:solidFill>
              <a:latin typeface="KBScaredStraight" panose="02000603000000000000" pitchFamily="2" charset="0"/>
              <a:ea typeface="KBScaredStraight" panose="02000603000000000000" pitchFamily="2" charset="0"/>
            </a:endParaRPr>
          </a:p>
          <a:p>
            <a:pPr marL="457200" indent="-457200">
              <a:buFont typeface="Arial" panose="020B0604020202020204" pitchFamily="34" charset="0"/>
              <a:buChar char="•"/>
            </a:pPr>
            <a:endParaRPr lang="en-US" sz="3200" dirty="0">
              <a:solidFill>
                <a:sysClr val="windowText" lastClr="000000"/>
              </a:solidFill>
              <a:latin typeface="KBScaredStraight" panose="02000603000000000000" pitchFamily="2" charset="0"/>
              <a:ea typeface="KBScaredStraight" panose="02000603000000000000" pitchFamily="2" charset="0"/>
            </a:endParaRPr>
          </a:p>
          <a:p>
            <a:pPr marL="457200" indent="-457200">
              <a:buFont typeface="Arial" panose="020B0604020202020204" pitchFamily="34" charset="0"/>
              <a:buChar char="•"/>
            </a:pPr>
            <a:endParaRPr lang="en-US" sz="3200" dirty="0" smtClean="0">
              <a:solidFill>
                <a:sysClr val="windowText" lastClr="000000"/>
              </a:solidFill>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pPr>
            <a:endParaRPr lang="en-US" sz="3200" dirty="0">
              <a:solidFill>
                <a:sysClr val="windowText" lastClr="000000"/>
              </a:solidFill>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pPr>
            <a:endParaRPr lang="en-US" sz="3200" dirty="0" smtClean="0">
              <a:solidFill>
                <a:sysClr val="windowText" lastClr="000000"/>
              </a:solidFill>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pPr>
            <a:endParaRPr lang="en-US" sz="2800" dirty="0">
              <a:solidFill>
                <a:sysClr val="windowText" lastClr="000000"/>
              </a:solidFill>
              <a:latin typeface="KBScaredStraight" panose="02000603000000000000" pitchFamily="2" charset="0"/>
              <a:ea typeface="KBScaredStraight" panose="02000603000000000000" pitchFamily="2" charset="0"/>
            </a:endParaRPr>
          </a:p>
        </p:txBody>
      </p:sp>
      <p:sp>
        <p:nvSpPr>
          <p:cNvPr id="10" name="TextBox 9"/>
          <p:cNvSpPr txBox="1"/>
          <p:nvPr/>
        </p:nvSpPr>
        <p:spPr>
          <a:xfrm>
            <a:off x="766067" y="6657820"/>
            <a:ext cx="2653250" cy="276999"/>
          </a:xfrm>
          <a:prstGeom prst="rect">
            <a:avLst/>
          </a:prstGeom>
          <a:noFill/>
        </p:spPr>
        <p:txBody>
          <a:bodyPr wrap="square" rtlCol="0">
            <a:spAutoFit/>
          </a:bodyPr>
          <a:lstStyle/>
          <a:p>
            <a:r>
              <a:rPr lang="en-US" sz="1200" dirty="0" smtClean="0">
                <a:latin typeface="KBScaredStraight" panose="02000603000000000000" pitchFamily="2" charset="0"/>
                <a:ea typeface="KBScaredStraight" panose="02000603000000000000" pitchFamily="2" charset="0"/>
              </a:rPr>
              <a:t>© 2015 Brain Wrinkles</a:t>
            </a:r>
            <a:endParaRPr lang="en-US" sz="1200" dirty="0">
              <a:latin typeface="KBScaredStraight" panose="02000603000000000000" pitchFamily="2" charset="0"/>
              <a:ea typeface="KBScaredStraight" panose="02000603000000000000" pitchFamily="2" charset="0"/>
            </a:endParaRPr>
          </a:p>
        </p:txBody>
      </p:sp>
    </p:spTree>
    <p:extLst>
      <p:ext uri="{BB962C8B-B14F-4D97-AF65-F5344CB8AC3E}">
        <p14:creationId xmlns:p14="http://schemas.microsoft.com/office/powerpoint/2010/main" val="220842278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dpi="0" rotWithShape="1">
            <a:blip r:embed="rId2"/>
            <a:srcRec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769953" y="14514"/>
            <a:ext cx="10668000" cy="6858000"/>
          </a:xfrm>
          <a:prstGeom prst="rect">
            <a:avLst/>
          </a:prstGeom>
          <a:solidFill>
            <a:srgbClr val="0F6295"/>
          </a:solidFill>
          <a:ln w="381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002181" y="43341"/>
            <a:ext cx="10203543" cy="685800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291740" y="36185"/>
            <a:ext cx="5600829" cy="1569660"/>
          </a:xfrm>
          <a:prstGeom prst="rect">
            <a:avLst/>
          </a:prstGeom>
          <a:noFill/>
        </p:spPr>
        <p:txBody>
          <a:bodyPr wrap="none" lIns="91440" tIns="45720" rIns="91440" bIns="45720">
            <a:spAutoFit/>
          </a:bodyPr>
          <a:lstStyle/>
          <a:p>
            <a:pPr algn="ctr"/>
            <a:r>
              <a:rPr lang="en-US" sz="9600" b="1" dirty="0" smtClean="0">
                <a:ln w="38100">
                  <a:solidFill>
                    <a:sysClr val="windowText" lastClr="000000"/>
                  </a:solidFill>
                  <a:prstDash val="solid"/>
                </a:ln>
                <a:solidFill>
                  <a:srgbClr val="0F6295"/>
                </a:solidFill>
                <a:effectLst>
                  <a:glow rad="101600">
                    <a:srgbClr val="01B488"/>
                  </a:glow>
                  <a:outerShdw blurRad="38100" dist="22860" dir="5400000" algn="tl" rotWithShape="0">
                    <a:srgbClr val="000000">
                      <a:alpha val="30000"/>
                    </a:srgbClr>
                  </a:outerShdw>
                </a:effectLst>
                <a:latin typeface="KG Second Chances Solid" panose="02000000000000000000" pitchFamily="2" charset="0"/>
              </a:rPr>
              <a:t>Answer:</a:t>
            </a:r>
            <a:endParaRPr lang="en-US" sz="9600" b="1" cap="none" spc="0" dirty="0">
              <a:ln w="38100">
                <a:solidFill>
                  <a:sysClr val="windowText" lastClr="000000"/>
                </a:solidFill>
                <a:prstDash val="solid"/>
              </a:ln>
              <a:solidFill>
                <a:srgbClr val="0F6295"/>
              </a:solidFill>
              <a:effectLst>
                <a:glow rad="101600">
                  <a:srgbClr val="01B488"/>
                </a:glow>
                <a:outerShdw blurRad="38100" dist="22860" dir="5400000" algn="tl" rotWithShape="0">
                  <a:srgbClr val="000000">
                    <a:alpha val="30000"/>
                  </a:srgbClr>
                </a:outerShdw>
              </a:effectLst>
              <a:latin typeface="KG Second Chances Solid" panose="02000000000000000000" pitchFamily="2" charset="0"/>
            </a:endParaRPr>
          </a:p>
        </p:txBody>
      </p:sp>
      <p:sp>
        <p:nvSpPr>
          <p:cNvPr id="10" name="TextBox 9"/>
          <p:cNvSpPr txBox="1"/>
          <p:nvPr/>
        </p:nvSpPr>
        <p:spPr>
          <a:xfrm>
            <a:off x="766067" y="6657820"/>
            <a:ext cx="2653250" cy="276999"/>
          </a:xfrm>
          <a:prstGeom prst="rect">
            <a:avLst/>
          </a:prstGeom>
          <a:noFill/>
        </p:spPr>
        <p:txBody>
          <a:bodyPr wrap="square" rtlCol="0">
            <a:spAutoFit/>
          </a:bodyPr>
          <a:lstStyle/>
          <a:p>
            <a:r>
              <a:rPr lang="en-US" sz="1200" dirty="0" smtClean="0">
                <a:latin typeface="KBScaredStraight" panose="02000603000000000000" pitchFamily="2" charset="0"/>
                <a:ea typeface="KBScaredStraight" panose="02000603000000000000" pitchFamily="2" charset="0"/>
              </a:rPr>
              <a:t>© 2015 Brain Wrinkles</a:t>
            </a:r>
            <a:endParaRPr lang="en-US" sz="1200" dirty="0">
              <a:latin typeface="KBScaredStraight" panose="02000603000000000000" pitchFamily="2" charset="0"/>
              <a:ea typeface="KBScaredStraight" panose="02000603000000000000" pitchFamily="2" charset="0"/>
            </a:endParaRPr>
          </a:p>
        </p:txBody>
      </p:sp>
      <p:sp>
        <p:nvSpPr>
          <p:cNvPr id="8" name="TextBox 7"/>
          <p:cNvSpPr txBox="1"/>
          <p:nvPr/>
        </p:nvSpPr>
        <p:spPr>
          <a:xfrm>
            <a:off x="988440" y="1879491"/>
            <a:ext cx="10207427" cy="4001095"/>
          </a:xfrm>
          <a:prstGeom prst="rect">
            <a:avLst/>
          </a:prstGeom>
          <a:noFill/>
        </p:spPr>
        <p:txBody>
          <a:bodyPr wrap="square" rtlCol="0">
            <a:spAutoFit/>
          </a:bodyPr>
          <a:lstStyle/>
          <a:p>
            <a:pPr algn="ctr"/>
            <a:r>
              <a:rPr lang="en-US" sz="6600" b="1" dirty="0" smtClean="0">
                <a:latin typeface="KBScaredStraight" panose="02000603000000000000" pitchFamily="2" charset="0"/>
                <a:ea typeface="KBScaredStraight" panose="02000603000000000000" pitchFamily="2" charset="0"/>
              </a:rPr>
              <a:t>True</a:t>
            </a:r>
            <a:endParaRPr lang="en-US" sz="6600" dirty="0">
              <a:latin typeface="KBScaredStraight" panose="02000603000000000000" pitchFamily="2" charset="0"/>
              <a:ea typeface="KBScaredStraight" panose="02000603000000000000" pitchFamily="2" charset="0"/>
            </a:endParaRPr>
          </a:p>
          <a:p>
            <a:pPr marL="457200" indent="-457200">
              <a:buFont typeface="Arial" panose="020B0604020202020204" pitchFamily="34" charset="0"/>
              <a:buChar char="•"/>
            </a:pPr>
            <a:endParaRPr lang="en-US" sz="3200" dirty="0" smtClean="0">
              <a:solidFill>
                <a:sysClr val="windowText" lastClr="000000"/>
              </a:solidFill>
              <a:latin typeface="KBScaredStraight" panose="02000603000000000000" pitchFamily="2" charset="0"/>
              <a:ea typeface="KBScaredStraight" panose="02000603000000000000" pitchFamily="2" charset="0"/>
            </a:endParaRPr>
          </a:p>
          <a:p>
            <a:pPr marL="457200" indent="-457200">
              <a:buFont typeface="Arial" panose="020B0604020202020204" pitchFamily="34" charset="0"/>
              <a:buChar char="•"/>
            </a:pPr>
            <a:endParaRPr lang="en-US" sz="3200" dirty="0">
              <a:solidFill>
                <a:sysClr val="windowText" lastClr="000000"/>
              </a:solidFill>
              <a:latin typeface="KBScaredStraight" panose="02000603000000000000" pitchFamily="2" charset="0"/>
              <a:ea typeface="KBScaredStraight" panose="02000603000000000000" pitchFamily="2" charset="0"/>
            </a:endParaRPr>
          </a:p>
          <a:p>
            <a:pPr marL="457200" indent="-457200">
              <a:buFont typeface="Arial" panose="020B0604020202020204" pitchFamily="34" charset="0"/>
              <a:buChar char="•"/>
            </a:pPr>
            <a:endParaRPr lang="en-US" sz="3200" dirty="0" smtClean="0">
              <a:solidFill>
                <a:sysClr val="windowText" lastClr="000000"/>
              </a:solidFill>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pPr>
            <a:endParaRPr lang="en-US" sz="3200" dirty="0">
              <a:solidFill>
                <a:sysClr val="windowText" lastClr="000000"/>
              </a:solidFill>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pPr>
            <a:endParaRPr lang="en-US" sz="3200" dirty="0" smtClean="0">
              <a:solidFill>
                <a:sysClr val="windowText" lastClr="000000"/>
              </a:solidFill>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pPr>
            <a:endParaRPr lang="en-US" sz="2800" dirty="0">
              <a:solidFill>
                <a:sysClr val="windowText" lastClr="000000"/>
              </a:solidFill>
              <a:latin typeface="KBScaredStraight" panose="02000603000000000000" pitchFamily="2" charset="0"/>
              <a:ea typeface="KBScaredStraight" panose="02000603000000000000" pitchFamily="2" charset="0"/>
            </a:endParaRPr>
          </a:p>
        </p:txBody>
      </p:sp>
    </p:spTree>
    <p:extLst>
      <p:ext uri="{BB962C8B-B14F-4D97-AF65-F5344CB8AC3E}">
        <p14:creationId xmlns:p14="http://schemas.microsoft.com/office/powerpoint/2010/main" val="34906675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dpi="0" rotWithShape="1">
            <a:blip r:embed="rId2"/>
            <a:srcRec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769953" y="14514"/>
            <a:ext cx="10668000" cy="6858000"/>
          </a:xfrm>
          <a:prstGeom prst="rect">
            <a:avLst/>
          </a:prstGeom>
          <a:solidFill>
            <a:srgbClr val="0F6295"/>
          </a:solidFill>
          <a:ln w="381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002181" y="43341"/>
            <a:ext cx="10203543" cy="685800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2488442" y="36185"/>
            <a:ext cx="7207422" cy="1569660"/>
          </a:xfrm>
          <a:prstGeom prst="rect">
            <a:avLst/>
          </a:prstGeom>
          <a:noFill/>
        </p:spPr>
        <p:txBody>
          <a:bodyPr wrap="none" lIns="91440" tIns="45720" rIns="91440" bIns="45720">
            <a:spAutoFit/>
          </a:bodyPr>
          <a:lstStyle/>
          <a:p>
            <a:pPr algn="ctr"/>
            <a:r>
              <a:rPr lang="en-US" sz="9600" b="1" dirty="0" smtClean="0">
                <a:ln w="38100">
                  <a:solidFill>
                    <a:sysClr val="windowText" lastClr="000000"/>
                  </a:solidFill>
                  <a:prstDash val="solid"/>
                </a:ln>
                <a:solidFill>
                  <a:srgbClr val="0F6295"/>
                </a:solidFill>
                <a:effectLst>
                  <a:glow rad="101600">
                    <a:srgbClr val="01B488"/>
                  </a:glow>
                  <a:outerShdw blurRad="38100" dist="22860" dir="5400000" algn="tl" rotWithShape="0">
                    <a:srgbClr val="000000">
                      <a:alpha val="30000"/>
                    </a:srgbClr>
                  </a:outerShdw>
                </a:effectLst>
                <a:latin typeface="KG Second Chances Solid" panose="02000000000000000000" pitchFamily="2" charset="0"/>
              </a:rPr>
              <a:t>Show Me 2</a:t>
            </a:r>
            <a:endParaRPr lang="en-US" sz="9600" b="1" cap="none" spc="0" dirty="0">
              <a:ln w="38100">
                <a:solidFill>
                  <a:sysClr val="windowText" lastClr="000000"/>
                </a:solidFill>
                <a:prstDash val="solid"/>
              </a:ln>
              <a:solidFill>
                <a:srgbClr val="0F6295"/>
              </a:solidFill>
              <a:effectLst>
                <a:glow rad="101600">
                  <a:srgbClr val="01B488"/>
                </a:glow>
                <a:outerShdw blurRad="38100" dist="22860" dir="5400000" algn="tl" rotWithShape="0">
                  <a:srgbClr val="000000">
                    <a:alpha val="30000"/>
                  </a:srgbClr>
                </a:outerShdw>
              </a:effectLst>
              <a:latin typeface="KG Second Chances Solid" panose="02000000000000000000" pitchFamily="2" charset="0"/>
            </a:endParaRPr>
          </a:p>
        </p:txBody>
      </p:sp>
      <p:sp>
        <p:nvSpPr>
          <p:cNvPr id="6" name="TextBox 5"/>
          <p:cNvSpPr txBox="1"/>
          <p:nvPr/>
        </p:nvSpPr>
        <p:spPr>
          <a:xfrm>
            <a:off x="1653988" y="1960173"/>
            <a:ext cx="8942294" cy="5201424"/>
          </a:xfrm>
          <a:prstGeom prst="rect">
            <a:avLst/>
          </a:prstGeom>
          <a:noFill/>
        </p:spPr>
        <p:txBody>
          <a:bodyPr wrap="square" rtlCol="0">
            <a:spAutoFit/>
          </a:bodyPr>
          <a:lstStyle/>
          <a:p>
            <a:pPr algn="ctr"/>
            <a:r>
              <a:rPr lang="en-US" sz="4800" b="1" dirty="0" smtClean="0">
                <a:latin typeface="KBScaredStraight" panose="02000603000000000000" pitchFamily="2" charset="0"/>
                <a:ea typeface="KBScaredStraight" panose="02000603000000000000" pitchFamily="2" charset="0"/>
              </a:rPr>
              <a:t>Income is money that you earn from working or gain from investments.</a:t>
            </a:r>
            <a:endParaRPr lang="en-US" sz="4800" b="1" dirty="0">
              <a:latin typeface="KBScaredStraight" panose="02000603000000000000" pitchFamily="2" charset="0"/>
              <a:ea typeface="KBScaredStraight" panose="02000603000000000000" pitchFamily="2" charset="0"/>
            </a:endParaRPr>
          </a:p>
          <a:p>
            <a:pPr marL="457200" indent="-457200">
              <a:buFont typeface="Arial" panose="020B0604020202020204" pitchFamily="34" charset="0"/>
              <a:buChar char="•"/>
            </a:pPr>
            <a:endParaRPr lang="en-US" sz="3200" dirty="0" smtClean="0">
              <a:solidFill>
                <a:sysClr val="windowText" lastClr="000000"/>
              </a:solidFill>
              <a:latin typeface="KBScaredStraight" panose="02000603000000000000" pitchFamily="2" charset="0"/>
              <a:ea typeface="KBScaredStraight" panose="02000603000000000000" pitchFamily="2" charset="0"/>
            </a:endParaRPr>
          </a:p>
          <a:p>
            <a:pPr marL="457200" indent="-457200">
              <a:buFont typeface="Arial" panose="020B0604020202020204" pitchFamily="34" charset="0"/>
              <a:buChar char="•"/>
            </a:pPr>
            <a:endParaRPr lang="en-US" sz="3200" dirty="0">
              <a:solidFill>
                <a:sysClr val="windowText" lastClr="000000"/>
              </a:solidFill>
              <a:latin typeface="KBScaredStraight" panose="02000603000000000000" pitchFamily="2" charset="0"/>
              <a:ea typeface="KBScaredStraight" panose="02000603000000000000" pitchFamily="2" charset="0"/>
            </a:endParaRPr>
          </a:p>
          <a:p>
            <a:pPr marL="457200" indent="-457200">
              <a:buFont typeface="Arial" panose="020B0604020202020204" pitchFamily="34" charset="0"/>
              <a:buChar char="•"/>
            </a:pPr>
            <a:endParaRPr lang="en-US" sz="3200" dirty="0" smtClean="0">
              <a:solidFill>
                <a:sysClr val="windowText" lastClr="000000"/>
              </a:solidFill>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pPr>
            <a:endParaRPr lang="en-US" sz="3200" dirty="0">
              <a:solidFill>
                <a:sysClr val="windowText" lastClr="000000"/>
              </a:solidFill>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pPr>
            <a:endParaRPr lang="en-US" sz="3200" dirty="0" smtClean="0">
              <a:solidFill>
                <a:sysClr val="windowText" lastClr="000000"/>
              </a:solidFill>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pPr>
            <a:endParaRPr lang="en-US" sz="2800" dirty="0">
              <a:solidFill>
                <a:sysClr val="windowText" lastClr="000000"/>
              </a:solidFill>
              <a:latin typeface="KBScaredStraight" panose="02000603000000000000" pitchFamily="2" charset="0"/>
              <a:ea typeface="KBScaredStraight" panose="02000603000000000000" pitchFamily="2" charset="0"/>
            </a:endParaRPr>
          </a:p>
        </p:txBody>
      </p:sp>
      <p:sp>
        <p:nvSpPr>
          <p:cNvPr id="10" name="TextBox 9"/>
          <p:cNvSpPr txBox="1"/>
          <p:nvPr/>
        </p:nvSpPr>
        <p:spPr>
          <a:xfrm>
            <a:off x="766067" y="6657820"/>
            <a:ext cx="2653250" cy="276999"/>
          </a:xfrm>
          <a:prstGeom prst="rect">
            <a:avLst/>
          </a:prstGeom>
          <a:noFill/>
        </p:spPr>
        <p:txBody>
          <a:bodyPr wrap="square" rtlCol="0">
            <a:spAutoFit/>
          </a:bodyPr>
          <a:lstStyle/>
          <a:p>
            <a:r>
              <a:rPr lang="en-US" sz="1200" dirty="0" smtClean="0">
                <a:latin typeface="KBScaredStraight" panose="02000603000000000000" pitchFamily="2" charset="0"/>
                <a:ea typeface="KBScaredStraight" panose="02000603000000000000" pitchFamily="2" charset="0"/>
              </a:rPr>
              <a:t>© 2015 Brain Wrinkles</a:t>
            </a:r>
            <a:endParaRPr lang="en-US" sz="1200" dirty="0">
              <a:latin typeface="KBScaredStraight" panose="02000603000000000000" pitchFamily="2" charset="0"/>
              <a:ea typeface="KBScaredStraight" panose="02000603000000000000" pitchFamily="2" charset="0"/>
            </a:endParaRPr>
          </a:p>
        </p:txBody>
      </p:sp>
    </p:spTree>
    <p:extLst>
      <p:ext uri="{BB962C8B-B14F-4D97-AF65-F5344CB8AC3E}">
        <p14:creationId xmlns:p14="http://schemas.microsoft.com/office/powerpoint/2010/main" val="74261853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dpi="0" rotWithShape="1">
            <a:blip r:embed="rId2"/>
            <a:srcRec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769953" y="14514"/>
            <a:ext cx="10668000" cy="6858000"/>
          </a:xfrm>
          <a:prstGeom prst="rect">
            <a:avLst/>
          </a:prstGeom>
          <a:solidFill>
            <a:srgbClr val="0F6295"/>
          </a:solidFill>
          <a:ln w="381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002181" y="43341"/>
            <a:ext cx="10203543" cy="685800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291740" y="36185"/>
            <a:ext cx="5600829" cy="1569660"/>
          </a:xfrm>
          <a:prstGeom prst="rect">
            <a:avLst/>
          </a:prstGeom>
          <a:noFill/>
        </p:spPr>
        <p:txBody>
          <a:bodyPr wrap="none" lIns="91440" tIns="45720" rIns="91440" bIns="45720">
            <a:spAutoFit/>
          </a:bodyPr>
          <a:lstStyle/>
          <a:p>
            <a:pPr algn="ctr"/>
            <a:r>
              <a:rPr lang="en-US" sz="9600" b="1" dirty="0" smtClean="0">
                <a:ln w="38100">
                  <a:solidFill>
                    <a:sysClr val="windowText" lastClr="000000"/>
                  </a:solidFill>
                  <a:prstDash val="solid"/>
                </a:ln>
                <a:solidFill>
                  <a:srgbClr val="0F6295"/>
                </a:solidFill>
                <a:effectLst>
                  <a:glow rad="101600">
                    <a:srgbClr val="01B488"/>
                  </a:glow>
                  <a:outerShdw blurRad="38100" dist="22860" dir="5400000" algn="tl" rotWithShape="0">
                    <a:srgbClr val="000000">
                      <a:alpha val="30000"/>
                    </a:srgbClr>
                  </a:outerShdw>
                </a:effectLst>
                <a:latin typeface="KG Second Chances Solid" panose="02000000000000000000" pitchFamily="2" charset="0"/>
              </a:rPr>
              <a:t>Answer:</a:t>
            </a:r>
            <a:endParaRPr lang="en-US" sz="9600" b="1" cap="none" spc="0" dirty="0">
              <a:ln w="38100">
                <a:solidFill>
                  <a:sysClr val="windowText" lastClr="000000"/>
                </a:solidFill>
                <a:prstDash val="solid"/>
              </a:ln>
              <a:solidFill>
                <a:srgbClr val="0F6295"/>
              </a:solidFill>
              <a:effectLst>
                <a:glow rad="101600">
                  <a:srgbClr val="01B488"/>
                </a:glow>
                <a:outerShdw blurRad="38100" dist="22860" dir="5400000" algn="tl" rotWithShape="0">
                  <a:srgbClr val="000000">
                    <a:alpha val="30000"/>
                  </a:srgbClr>
                </a:outerShdw>
              </a:effectLst>
              <a:latin typeface="KG Second Chances Solid" panose="02000000000000000000" pitchFamily="2" charset="0"/>
            </a:endParaRPr>
          </a:p>
        </p:txBody>
      </p:sp>
      <p:sp>
        <p:nvSpPr>
          <p:cNvPr id="10" name="TextBox 9"/>
          <p:cNvSpPr txBox="1"/>
          <p:nvPr/>
        </p:nvSpPr>
        <p:spPr>
          <a:xfrm>
            <a:off x="766067" y="6657820"/>
            <a:ext cx="2653250" cy="276999"/>
          </a:xfrm>
          <a:prstGeom prst="rect">
            <a:avLst/>
          </a:prstGeom>
          <a:noFill/>
        </p:spPr>
        <p:txBody>
          <a:bodyPr wrap="square" rtlCol="0">
            <a:spAutoFit/>
          </a:bodyPr>
          <a:lstStyle/>
          <a:p>
            <a:r>
              <a:rPr lang="en-US" sz="1200" dirty="0" smtClean="0">
                <a:latin typeface="KBScaredStraight" panose="02000603000000000000" pitchFamily="2" charset="0"/>
                <a:ea typeface="KBScaredStraight" panose="02000603000000000000" pitchFamily="2" charset="0"/>
              </a:rPr>
              <a:t>© 2015 Brain Wrinkles</a:t>
            </a:r>
            <a:endParaRPr lang="en-US" sz="1200" dirty="0">
              <a:latin typeface="KBScaredStraight" panose="02000603000000000000" pitchFamily="2" charset="0"/>
              <a:ea typeface="KBScaredStraight" panose="02000603000000000000" pitchFamily="2" charset="0"/>
            </a:endParaRPr>
          </a:p>
        </p:txBody>
      </p:sp>
      <p:sp>
        <p:nvSpPr>
          <p:cNvPr id="8" name="TextBox 7"/>
          <p:cNvSpPr txBox="1"/>
          <p:nvPr/>
        </p:nvSpPr>
        <p:spPr>
          <a:xfrm>
            <a:off x="988440" y="1879491"/>
            <a:ext cx="10207427" cy="4001095"/>
          </a:xfrm>
          <a:prstGeom prst="rect">
            <a:avLst/>
          </a:prstGeom>
          <a:noFill/>
        </p:spPr>
        <p:txBody>
          <a:bodyPr wrap="square" rtlCol="0">
            <a:spAutoFit/>
          </a:bodyPr>
          <a:lstStyle/>
          <a:p>
            <a:pPr algn="ctr"/>
            <a:r>
              <a:rPr lang="en-US" sz="6600" b="1" dirty="0" smtClean="0">
                <a:latin typeface="KBScaredStraight" panose="02000603000000000000" pitchFamily="2" charset="0"/>
                <a:ea typeface="KBScaredStraight" panose="02000603000000000000" pitchFamily="2" charset="0"/>
              </a:rPr>
              <a:t>True</a:t>
            </a:r>
            <a:endParaRPr lang="en-US" sz="6600" dirty="0">
              <a:latin typeface="KBScaredStraight" panose="02000603000000000000" pitchFamily="2" charset="0"/>
              <a:ea typeface="KBScaredStraight" panose="02000603000000000000" pitchFamily="2" charset="0"/>
            </a:endParaRPr>
          </a:p>
          <a:p>
            <a:pPr marL="457200" indent="-457200">
              <a:buFont typeface="Arial" panose="020B0604020202020204" pitchFamily="34" charset="0"/>
              <a:buChar char="•"/>
            </a:pPr>
            <a:endParaRPr lang="en-US" sz="3200" dirty="0" smtClean="0">
              <a:solidFill>
                <a:sysClr val="windowText" lastClr="000000"/>
              </a:solidFill>
              <a:latin typeface="KBScaredStraight" panose="02000603000000000000" pitchFamily="2" charset="0"/>
              <a:ea typeface="KBScaredStraight" panose="02000603000000000000" pitchFamily="2" charset="0"/>
            </a:endParaRPr>
          </a:p>
          <a:p>
            <a:pPr marL="457200" indent="-457200">
              <a:buFont typeface="Arial" panose="020B0604020202020204" pitchFamily="34" charset="0"/>
              <a:buChar char="•"/>
            </a:pPr>
            <a:endParaRPr lang="en-US" sz="3200" dirty="0">
              <a:solidFill>
                <a:sysClr val="windowText" lastClr="000000"/>
              </a:solidFill>
              <a:latin typeface="KBScaredStraight" panose="02000603000000000000" pitchFamily="2" charset="0"/>
              <a:ea typeface="KBScaredStraight" panose="02000603000000000000" pitchFamily="2" charset="0"/>
            </a:endParaRPr>
          </a:p>
          <a:p>
            <a:pPr marL="457200" indent="-457200">
              <a:buFont typeface="Arial" panose="020B0604020202020204" pitchFamily="34" charset="0"/>
              <a:buChar char="•"/>
            </a:pPr>
            <a:endParaRPr lang="en-US" sz="3200" dirty="0" smtClean="0">
              <a:solidFill>
                <a:sysClr val="windowText" lastClr="000000"/>
              </a:solidFill>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pPr>
            <a:endParaRPr lang="en-US" sz="3200" dirty="0">
              <a:solidFill>
                <a:sysClr val="windowText" lastClr="000000"/>
              </a:solidFill>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pPr>
            <a:endParaRPr lang="en-US" sz="3200" dirty="0" smtClean="0">
              <a:solidFill>
                <a:sysClr val="windowText" lastClr="000000"/>
              </a:solidFill>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pPr>
            <a:endParaRPr lang="en-US" sz="2800" dirty="0">
              <a:solidFill>
                <a:sysClr val="windowText" lastClr="000000"/>
              </a:solidFill>
              <a:latin typeface="KBScaredStraight" panose="02000603000000000000" pitchFamily="2" charset="0"/>
              <a:ea typeface="KBScaredStraight" panose="02000603000000000000" pitchFamily="2" charset="0"/>
            </a:endParaRPr>
          </a:p>
        </p:txBody>
      </p:sp>
    </p:spTree>
    <p:extLst>
      <p:ext uri="{BB962C8B-B14F-4D97-AF65-F5344CB8AC3E}">
        <p14:creationId xmlns:p14="http://schemas.microsoft.com/office/powerpoint/2010/main" val="104462820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dpi="0" rotWithShape="1">
            <a:blip r:embed="rId2"/>
            <a:srcRec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769953" y="14514"/>
            <a:ext cx="10668000" cy="6858000"/>
          </a:xfrm>
          <a:prstGeom prst="rect">
            <a:avLst/>
          </a:prstGeom>
          <a:solidFill>
            <a:srgbClr val="0F6295"/>
          </a:solidFill>
          <a:ln w="381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002181" y="43341"/>
            <a:ext cx="10203543" cy="685800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2494052" y="36185"/>
            <a:ext cx="7196202" cy="1569660"/>
          </a:xfrm>
          <a:prstGeom prst="rect">
            <a:avLst/>
          </a:prstGeom>
          <a:noFill/>
        </p:spPr>
        <p:txBody>
          <a:bodyPr wrap="none" lIns="91440" tIns="45720" rIns="91440" bIns="45720">
            <a:spAutoFit/>
          </a:bodyPr>
          <a:lstStyle/>
          <a:p>
            <a:pPr algn="ctr"/>
            <a:r>
              <a:rPr lang="en-US" sz="9600" b="1" dirty="0" smtClean="0">
                <a:ln w="38100">
                  <a:solidFill>
                    <a:sysClr val="windowText" lastClr="000000"/>
                  </a:solidFill>
                  <a:prstDash val="solid"/>
                </a:ln>
                <a:solidFill>
                  <a:srgbClr val="0F6295"/>
                </a:solidFill>
                <a:effectLst>
                  <a:glow rad="101600">
                    <a:srgbClr val="01B488"/>
                  </a:glow>
                  <a:outerShdw blurRad="38100" dist="22860" dir="5400000" algn="tl" rotWithShape="0">
                    <a:srgbClr val="000000">
                      <a:alpha val="30000"/>
                    </a:srgbClr>
                  </a:outerShdw>
                </a:effectLst>
                <a:latin typeface="KG Second Chances Solid" panose="02000000000000000000" pitchFamily="2" charset="0"/>
              </a:rPr>
              <a:t>Show Me 3</a:t>
            </a:r>
            <a:endParaRPr lang="en-US" sz="9600" b="1" cap="none" spc="0" dirty="0">
              <a:ln w="38100">
                <a:solidFill>
                  <a:sysClr val="windowText" lastClr="000000"/>
                </a:solidFill>
                <a:prstDash val="solid"/>
              </a:ln>
              <a:solidFill>
                <a:srgbClr val="0F6295"/>
              </a:solidFill>
              <a:effectLst>
                <a:glow rad="101600">
                  <a:srgbClr val="01B488"/>
                </a:glow>
                <a:outerShdw blurRad="38100" dist="22860" dir="5400000" algn="tl" rotWithShape="0">
                  <a:srgbClr val="000000">
                    <a:alpha val="30000"/>
                  </a:srgbClr>
                </a:outerShdw>
              </a:effectLst>
              <a:latin typeface="KG Second Chances Solid" panose="02000000000000000000" pitchFamily="2" charset="0"/>
            </a:endParaRPr>
          </a:p>
        </p:txBody>
      </p:sp>
      <p:sp>
        <p:nvSpPr>
          <p:cNvPr id="6" name="TextBox 5"/>
          <p:cNvSpPr txBox="1"/>
          <p:nvPr/>
        </p:nvSpPr>
        <p:spPr>
          <a:xfrm>
            <a:off x="1653988" y="1960173"/>
            <a:ext cx="8942294" cy="5940088"/>
          </a:xfrm>
          <a:prstGeom prst="rect">
            <a:avLst/>
          </a:prstGeom>
          <a:noFill/>
        </p:spPr>
        <p:txBody>
          <a:bodyPr wrap="square" rtlCol="0">
            <a:spAutoFit/>
          </a:bodyPr>
          <a:lstStyle/>
          <a:p>
            <a:pPr algn="ctr"/>
            <a:r>
              <a:rPr lang="en-US" sz="4800" b="1" dirty="0" smtClean="0">
                <a:latin typeface="KBScaredStraight" panose="02000603000000000000" pitchFamily="2" charset="0"/>
                <a:ea typeface="KBScaredStraight" panose="02000603000000000000" pitchFamily="2" charset="0"/>
              </a:rPr>
              <a:t>A credit card does NOT charge interest, while a debit card does charge interest.</a:t>
            </a:r>
            <a:endParaRPr lang="en-US" sz="4800" b="1" dirty="0">
              <a:latin typeface="KBScaredStraight" panose="02000603000000000000" pitchFamily="2" charset="0"/>
              <a:ea typeface="KBScaredStraight" panose="02000603000000000000" pitchFamily="2" charset="0"/>
            </a:endParaRPr>
          </a:p>
          <a:p>
            <a:pPr marL="457200" indent="-457200">
              <a:buFont typeface="Arial" panose="020B0604020202020204" pitchFamily="34" charset="0"/>
              <a:buChar char="•"/>
            </a:pPr>
            <a:endParaRPr lang="en-US" sz="3200" dirty="0" smtClean="0">
              <a:solidFill>
                <a:sysClr val="windowText" lastClr="000000"/>
              </a:solidFill>
              <a:latin typeface="KBScaredStraight" panose="02000603000000000000" pitchFamily="2" charset="0"/>
              <a:ea typeface="KBScaredStraight" panose="02000603000000000000" pitchFamily="2" charset="0"/>
            </a:endParaRPr>
          </a:p>
          <a:p>
            <a:pPr marL="457200" indent="-457200">
              <a:buFont typeface="Arial" panose="020B0604020202020204" pitchFamily="34" charset="0"/>
              <a:buChar char="•"/>
            </a:pPr>
            <a:endParaRPr lang="en-US" sz="3200" dirty="0">
              <a:solidFill>
                <a:sysClr val="windowText" lastClr="000000"/>
              </a:solidFill>
              <a:latin typeface="KBScaredStraight" panose="02000603000000000000" pitchFamily="2" charset="0"/>
              <a:ea typeface="KBScaredStraight" panose="02000603000000000000" pitchFamily="2" charset="0"/>
            </a:endParaRPr>
          </a:p>
          <a:p>
            <a:pPr marL="457200" indent="-457200">
              <a:buFont typeface="Arial" panose="020B0604020202020204" pitchFamily="34" charset="0"/>
              <a:buChar char="•"/>
            </a:pPr>
            <a:endParaRPr lang="en-US" sz="3200" dirty="0" smtClean="0">
              <a:solidFill>
                <a:sysClr val="windowText" lastClr="000000"/>
              </a:solidFill>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pPr>
            <a:endParaRPr lang="en-US" sz="3200" dirty="0">
              <a:solidFill>
                <a:sysClr val="windowText" lastClr="000000"/>
              </a:solidFill>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pPr>
            <a:endParaRPr lang="en-US" sz="3200" dirty="0" smtClean="0">
              <a:solidFill>
                <a:sysClr val="windowText" lastClr="000000"/>
              </a:solidFill>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pPr>
            <a:endParaRPr lang="en-US" sz="2800" dirty="0">
              <a:solidFill>
                <a:sysClr val="windowText" lastClr="000000"/>
              </a:solidFill>
              <a:latin typeface="KBScaredStraight" panose="02000603000000000000" pitchFamily="2" charset="0"/>
              <a:ea typeface="KBScaredStraight" panose="02000603000000000000" pitchFamily="2" charset="0"/>
            </a:endParaRPr>
          </a:p>
        </p:txBody>
      </p:sp>
      <p:sp>
        <p:nvSpPr>
          <p:cNvPr id="10" name="TextBox 9"/>
          <p:cNvSpPr txBox="1"/>
          <p:nvPr/>
        </p:nvSpPr>
        <p:spPr>
          <a:xfrm>
            <a:off x="766067" y="6657820"/>
            <a:ext cx="2653250" cy="276999"/>
          </a:xfrm>
          <a:prstGeom prst="rect">
            <a:avLst/>
          </a:prstGeom>
          <a:noFill/>
        </p:spPr>
        <p:txBody>
          <a:bodyPr wrap="square" rtlCol="0">
            <a:spAutoFit/>
          </a:bodyPr>
          <a:lstStyle/>
          <a:p>
            <a:r>
              <a:rPr lang="en-US" sz="1200" dirty="0" smtClean="0">
                <a:latin typeface="KBScaredStraight" panose="02000603000000000000" pitchFamily="2" charset="0"/>
                <a:ea typeface="KBScaredStraight" panose="02000603000000000000" pitchFamily="2" charset="0"/>
              </a:rPr>
              <a:t>© 2015 Brain Wrinkles</a:t>
            </a:r>
            <a:endParaRPr lang="en-US" sz="1200" dirty="0">
              <a:latin typeface="KBScaredStraight" panose="02000603000000000000" pitchFamily="2" charset="0"/>
              <a:ea typeface="KBScaredStraight" panose="02000603000000000000" pitchFamily="2" charset="0"/>
            </a:endParaRPr>
          </a:p>
        </p:txBody>
      </p:sp>
    </p:spTree>
    <p:extLst>
      <p:ext uri="{BB962C8B-B14F-4D97-AF65-F5344CB8AC3E}">
        <p14:creationId xmlns:p14="http://schemas.microsoft.com/office/powerpoint/2010/main" val="174164896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dpi="0" rotWithShape="1">
            <a:blip r:embed="rId2"/>
            <a:srcRec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769953" y="14514"/>
            <a:ext cx="10668000" cy="6858000"/>
          </a:xfrm>
          <a:prstGeom prst="rect">
            <a:avLst/>
          </a:prstGeom>
          <a:solidFill>
            <a:srgbClr val="0F6295"/>
          </a:solidFill>
          <a:ln w="381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002181" y="43341"/>
            <a:ext cx="10203543" cy="685800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291740" y="36185"/>
            <a:ext cx="5600829" cy="1569660"/>
          </a:xfrm>
          <a:prstGeom prst="rect">
            <a:avLst/>
          </a:prstGeom>
          <a:noFill/>
        </p:spPr>
        <p:txBody>
          <a:bodyPr wrap="none" lIns="91440" tIns="45720" rIns="91440" bIns="45720">
            <a:spAutoFit/>
          </a:bodyPr>
          <a:lstStyle/>
          <a:p>
            <a:pPr algn="ctr"/>
            <a:r>
              <a:rPr lang="en-US" sz="9600" b="1" dirty="0" smtClean="0">
                <a:ln w="38100">
                  <a:solidFill>
                    <a:sysClr val="windowText" lastClr="000000"/>
                  </a:solidFill>
                  <a:prstDash val="solid"/>
                </a:ln>
                <a:solidFill>
                  <a:srgbClr val="0F6295"/>
                </a:solidFill>
                <a:effectLst>
                  <a:glow rad="101600">
                    <a:srgbClr val="01B488"/>
                  </a:glow>
                  <a:outerShdw blurRad="38100" dist="22860" dir="5400000" algn="tl" rotWithShape="0">
                    <a:srgbClr val="000000">
                      <a:alpha val="30000"/>
                    </a:srgbClr>
                  </a:outerShdw>
                </a:effectLst>
                <a:latin typeface="KG Second Chances Solid" panose="02000000000000000000" pitchFamily="2" charset="0"/>
              </a:rPr>
              <a:t>Answer:</a:t>
            </a:r>
            <a:endParaRPr lang="en-US" sz="9600" b="1" cap="none" spc="0" dirty="0">
              <a:ln w="38100">
                <a:solidFill>
                  <a:sysClr val="windowText" lastClr="000000"/>
                </a:solidFill>
                <a:prstDash val="solid"/>
              </a:ln>
              <a:solidFill>
                <a:srgbClr val="0F6295"/>
              </a:solidFill>
              <a:effectLst>
                <a:glow rad="101600">
                  <a:srgbClr val="01B488"/>
                </a:glow>
                <a:outerShdw blurRad="38100" dist="22860" dir="5400000" algn="tl" rotWithShape="0">
                  <a:srgbClr val="000000">
                    <a:alpha val="30000"/>
                  </a:srgbClr>
                </a:outerShdw>
              </a:effectLst>
              <a:latin typeface="KG Second Chances Solid" panose="02000000000000000000" pitchFamily="2" charset="0"/>
            </a:endParaRPr>
          </a:p>
        </p:txBody>
      </p:sp>
      <p:sp>
        <p:nvSpPr>
          <p:cNvPr id="10" name="TextBox 9"/>
          <p:cNvSpPr txBox="1"/>
          <p:nvPr/>
        </p:nvSpPr>
        <p:spPr>
          <a:xfrm>
            <a:off x="766067" y="6657820"/>
            <a:ext cx="2653250" cy="276999"/>
          </a:xfrm>
          <a:prstGeom prst="rect">
            <a:avLst/>
          </a:prstGeom>
          <a:noFill/>
        </p:spPr>
        <p:txBody>
          <a:bodyPr wrap="square" rtlCol="0">
            <a:spAutoFit/>
          </a:bodyPr>
          <a:lstStyle/>
          <a:p>
            <a:r>
              <a:rPr lang="en-US" sz="1200" dirty="0" smtClean="0">
                <a:latin typeface="KBScaredStraight" panose="02000603000000000000" pitchFamily="2" charset="0"/>
                <a:ea typeface="KBScaredStraight" panose="02000603000000000000" pitchFamily="2" charset="0"/>
              </a:rPr>
              <a:t>© 2015 Brain Wrinkles</a:t>
            </a:r>
            <a:endParaRPr lang="en-US" sz="1200" dirty="0">
              <a:latin typeface="KBScaredStraight" panose="02000603000000000000" pitchFamily="2" charset="0"/>
              <a:ea typeface="KBScaredStraight" panose="02000603000000000000" pitchFamily="2" charset="0"/>
            </a:endParaRPr>
          </a:p>
        </p:txBody>
      </p:sp>
      <p:sp>
        <p:nvSpPr>
          <p:cNvPr id="8" name="TextBox 7"/>
          <p:cNvSpPr txBox="1"/>
          <p:nvPr/>
        </p:nvSpPr>
        <p:spPr>
          <a:xfrm>
            <a:off x="988440" y="1879491"/>
            <a:ext cx="10207427" cy="7048083"/>
          </a:xfrm>
          <a:prstGeom prst="rect">
            <a:avLst/>
          </a:prstGeom>
          <a:noFill/>
        </p:spPr>
        <p:txBody>
          <a:bodyPr wrap="square" rtlCol="0">
            <a:spAutoFit/>
          </a:bodyPr>
          <a:lstStyle/>
          <a:p>
            <a:pPr algn="ctr"/>
            <a:r>
              <a:rPr lang="en-US" sz="6600" b="1" dirty="0" smtClean="0">
                <a:latin typeface="KBScaredStraight" panose="02000603000000000000" pitchFamily="2" charset="0"/>
                <a:ea typeface="KBScaredStraight" panose="02000603000000000000" pitchFamily="2" charset="0"/>
              </a:rPr>
              <a:t>False – </a:t>
            </a:r>
          </a:p>
          <a:p>
            <a:pPr algn="ctr"/>
            <a:r>
              <a:rPr lang="en-US" sz="6600" b="1" dirty="0" smtClean="0">
                <a:latin typeface="KBScaredStraight" panose="02000603000000000000" pitchFamily="2" charset="0"/>
                <a:ea typeface="KBScaredStraight" panose="02000603000000000000" pitchFamily="2" charset="0"/>
              </a:rPr>
              <a:t>A credit card charges interest, while a debit card does not.</a:t>
            </a:r>
            <a:endParaRPr lang="en-US" sz="6600" b="1" dirty="0">
              <a:latin typeface="KBScaredStraight" panose="02000603000000000000" pitchFamily="2" charset="0"/>
              <a:ea typeface="KBScaredStraight" panose="02000603000000000000" pitchFamily="2" charset="0"/>
            </a:endParaRPr>
          </a:p>
          <a:p>
            <a:pPr marL="457200" indent="-457200">
              <a:buFont typeface="Arial" panose="020B0604020202020204" pitchFamily="34" charset="0"/>
              <a:buChar char="•"/>
            </a:pPr>
            <a:endParaRPr lang="en-US" sz="3200" dirty="0" smtClean="0">
              <a:solidFill>
                <a:sysClr val="windowText" lastClr="000000"/>
              </a:solidFill>
              <a:latin typeface="KBScaredStraight" panose="02000603000000000000" pitchFamily="2" charset="0"/>
              <a:ea typeface="KBScaredStraight" panose="02000603000000000000" pitchFamily="2" charset="0"/>
            </a:endParaRPr>
          </a:p>
          <a:p>
            <a:pPr marL="457200" indent="-457200">
              <a:buFont typeface="Arial" panose="020B0604020202020204" pitchFamily="34" charset="0"/>
              <a:buChar char="•"/>
            </a:pPr>
            <a:endParaRPr lang="en-US" sz="3200" dirty="0">
              <a:solidFill>
                <a:sysClr val="windowText" lastClr="000000"/>
              </a:solidFill>
              <a:latin typeface="KBScaredStraight" panose="02000603000000000000" pitchFamily="2" charset="0"/>
              <a:ea typeface="KBScaredStraight" panose="02000603000000000000" pitchFamily="2" charset="0"/>
            </a:endParaRPr>
          </a:p>
          <a:p>
            <a:pPr marL="457200" indent="-457200">
              <a:buFont typeface="Arial" panose="020B0604020202020204" pitchFamily="34" charset="0"/>
              <a:buChar char="•"/>
            </a:pPr>
            <a:endParaRPr lang="en-US" sz="3200" dirty="0" smtClean="0">
              <a:solidFill>
                <a:sysClr val="windowText" lastClr="000000"/>
              </a:solidFill>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pPr>
            <a:endParaRPr lang="en-US" sz="3200" dirty="0">
              <a:solidFill>
                <a:sysClr val="windowText" lastClr="000000"/>
              </a:solidFill>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pPr>
            <a:endParaRPr lang="en-US" sz="3200" dirty="0" smtClean="0">
              <a:solidFill>
                <a:sysClr val="windowText" lastClr="000000"/>
              </a:solidFill>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pPr>
            <a:endParaRPr lang="en-US" sz="2800" dirty="0">
              <a:solidFill>
                <a:sysClr val="windowText" lastClr="000000"/>
              </a:solidFill>
              <a:latin typeface="KBScaredStraight" panose="02000603000000000000" pitchFamily="2" charset="0"/>
              <a:ea typeface="KBScaredStraight" panose="02000603000000000000" pitchFamily="2" charset="0"/>
            </a:endParaRPr>
          </a:p>
        </p:txBody>
      </p:sp>
    </p:spTree>
    <p:extLst>
      <p:ext uri="{BB962C8B-B14F-4D97-AF65-F5344CB8AC3E}">
        <p14:creationId xmlns:p14="http://schemas.microsoft.com/office/powerpoint/2010/main" val="2520017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dpi="0" rotWithShape="1">
            <a:blip r:embed="rId2"/>
            <a:srcRec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769953" y="14514"/>
            <a:ext cx="10668000" cy="6858000"/>
          </a:xfrm>
          <a:prstGeom prst="rect">
            <a:avLst/>
          </a:prstGeom>
          <a:solidFill>
            <a:srgbClr val="0F6295"/>
          </a:solidFill>
          <a:ln w="381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002181" y="43341"/>
            <a:ext cx="10203543" cy="685800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2460389" y="36185"/>
            <a:ext cx="7263527" cy="1569660"/>
          </a:xfrm>
          <a:prstGeom prst="rect">
            <a:avLst/>
          </a:prstGeom>
          <a:noFill/>
        </p:spPr>
        <p:txBody>
          <a:bodyPr wrap="none" lIns="91440" tIns="45720" rIns="91440" bIns="45720">
            <a:spAutoFit/>
          </a:bodyPr>
          <a:lstStyle/>
          <a:p>
            <a:pPr algn="ctr"/>
            <a:r>
              <a:rPr lang="en-US" sz="9600" b="1" dirty="0" smtClean="0">
                <a:ln w="38100">
                  <a:solidFill>
                    <a:sysClr val="windowText" lastClr="000000"/>
                  </a:solidFill>
                  <a:prstDash val="solid"/>
                </a:ln>
                <a:solidFill>
                  <a:srgbClr val="0F6295"/>
                </a:solidFill>
                <a:effectLst>
                  <a:glow rad="101600">
                    <a:srgbClr val="01B488"/>
                  </a:glow>
                  <a:outerShdw blurRad="38100" dist="22860" dir="5400000" algn="tl" rotWithShape="0">
                    <a:srgbClr val="000000">
                      <a:alpha val="30000"/>
                    </a:srgbClr>
                  </a:outerShdw>
                </a:effectLst>
                <a:latin typeface="KG Second Chances Solid" panose="02000000000000000000" pitchFamily="2" charset="0"/>
              </a:rPr>
              <a:t>Show Me 4</a:t>
            </a:r>
            <a:endParaRPr lang="en-US" sz="9600" b="1" cap="none" spc="0" dirty="0">
              <a:ln w="38100">
                <a:solidFill>
                  <a:sysClr val="windowText" lastClr="000000"/>
                </a:solidFill>
                <a:prstDash val="solid"/>
              </a:ln>
              <a:solidFill>
                <a:srgbClr val="0F6295"/>
              </a:solidFill>
              <a:effectLst>
                <a:glow rad="101600">
                  <a:srgbClr val="01B488"/>
                </a:glow>
                <a:outerShdw blurRad="38100" dist="22860" dir="5400000" algn="tl" rotWithShape="0">
                  <a:srgbClr val="000000">
                    <a:alpha val="30000"/>
                  </a:srgbClr>
                </a:outerShdw>
              </a:effectLst>
              <a:latin typeface="KG Second Chances Solid" panose="02000000000000000000" pitchFamily="2" charset="0"/>
            </a:endParaRPr>
          </a:p>
        </p:txBody>
      </p:sp>
      <p:sp>
        <p:nvSpPr>
          <p:cNvPr id="6" name="TextBox 5"/>
          <p:cNvSpPr txBox="1"/>
          <p:nvPr/>
        </p:nvSpPr>
        <p:spPr>
          <a:xfrm>
            <a:off x="1653988" y="1960173"/>
            <a:ext cx="8942294" cy="4462760"/>
          </a:xfrm>
          <a:prstGeom prst="rect">
            <a:avLst/>
          </a:prstGeom>
          <a:noFill/>
        </p:spPr>
        <p:txBody>
          <a:bodyPr wrap="square" rtlCol="0">
            <a:spAutoFit/>
          </a:bodyPr>
          <a:lstStyle/>
          <a:p>
            <a:pPr algn="ctr"/>
            <a:r>
              <a:rPr lang="en-US" sz="4800" b="1" dirty="0" smtClean="0">
                <a:latin typeface="KBScaredStraight" panose="02000603000000000000" pitchFamily="2" charset="0"/>
                <a:ea typeface="KBScaredStraight" panose="02000603000000000000" pitchFamily="2" charset="0"/>
              </a:rPr>
              <a:t>Interest is a fee paid to use someone else’s money.</a:t>
            </a:r>
            <a:endParaRPr lang="en-US" sz="4800" b="1" dirty="0">
              <a:latin typeface="KBScaredStraight" panose="02000603000000000000" pitchFamily="2" charset="0"/>
              <a:ea typeface="KBScaredStraight" panose="02000603000000000000" pitchFamily="2" charset="0"/>
            </a:endParaRPr>
          </a:p>
          <a:p>
            <a:pPr marL="457200" indent="-457200">
              <a:buFont typeface="Arial" panose="020B0604020202020204" pitchFamily="34" charset="0"/>
              <a:buChar char="•"/>
            </a:pPr>
            <a:endParaRPr lang="en-US" sz="3200" dirty="0" smtClean="0">
              <a:solidFill>
                <a:sysClr val="windowText" lastClr="000000"/>
              </a:solidFill>
              <a:latin typeface="KBScaredStraight" panose="02000603000000000000" pitchFamily="2" charset="0"/>
              <a:ea typeface="KBScaredStraight" panose="02000603000000000000" pitchFamily="2" charset="0"/>
            </a:endParaRPr>
          </a:p>
          <a:p>
            <a:pPr marL="457200" indent="-457200">
              <a:buFont typeface="Arial" panose="020B0604020202020204" pitchFamily="34" charset="0"/>
              <a:buChar char="•"/>
            </a:pPr>
            <a:endParaRPr lang="en-US" sz="3200" dirty="0">
              <a:solidFill>
                <a:sysClr val="windowText" lastClr="000000"/>
              </a:solidFill>
              <a:latin typeface="KBScaredStraight" panose="02000603000000000000" pitchFamily="2" charset="0"/>
              <a:ea typeface="KBScaredStraight" panose="02000603000000000000" pitchFamily="2" charset="0"/>
            </a:endParaRPr>
          </a:p>
          <a:p>
            <a:pPr marL="457200" indent="-457200">
              <a:buFont typeface="Arial" panose="020B0604020202020204" pitchFamily="34" charset="0"/>
              <a:buChar char="•"/>
            </a:pPr>
            <a:endParaRPr lang="en-US" sz="3200" dirty="0" smtClean="0">
              <a:solidFill>
                <a:sysClr val="windowText" lastClr="000000"/>
              </a:solidFill>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pPr>
            <a:endParaRPr lang="en-US" sz="3200" dirty="0">
              <a:solidFill>
                <a:sysClr val="windowText" lastClr="000000"/>
              </a:solidFill>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pPr>
            <a:endParaRPr lang="en-US" sz="3200" dirty="0" smtClean="0">
              <a:solidFill>
                <a:sysClr val="windowText" lastClr="000000"/>
              </a:solidFill>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pPr>
            <a:endParaRPr lang="en-US" sz="2800" dirty="0">
              <a:solidFill>
                <a:sysClr val="windowText" lastClr="000000"/>
              </a:solidFill>
              <a:latin typeface="KBScaredStraight" panose="02000603000000000000" pitchFamily="2" charset="0"/>
              <a:ea typeface="KBScaredStraight" panose="02000603000000000000" pitchFamily="2" charset="0"/>
            </a:endParaRPr>
          </a:p>
        </p:txBody>
      </p:sp>
      <p:sp>
        <p:nvSpPr>
          <p:cNvPr id="10" name="TextBox 9"/>
          <p:cNvSpPr txBox="1"/>
          <p:nvPr/>
        </p:nvSpPr>
        <p:spPr>
          <a:xfrm>
            <a:off x="766067" y="6657820"/>
            <a:ext cx="2653250" cy="276999"/>
          </a:xfrm>
          <a:prstGeom prst="rect">
            <a:avLst/>
          </a:prstGeom>
          <a:noFill/>
        </p:spPr>
        <p:txBody>
          <a:bodyPr wrap="square" rtlCol="0">
            <a:spAutoFit/>
          </a:bodyPr>
          <a:lstStyle/>
          <a:p>
            <a:r>
              <a:rPr lang="en-US" sz="1200" dirty="0" smtClean="0">
                <a:latin typeface="KBScaredStraight" panose="02000603000000000000" pitchFamily="2" charset="0"/>
                <a:ea typeface="KBScaredStraight" panose="02000603000000000000" pitchFamily="2" charset="0"/>
              </a:rPr>
              <a:t>© 2015 Brain Wrinkles</a:t>
            </a:r>
            <a:endParaRPr lang="en-US" sz="1200" dirty="0">
              <a:latin typeface="KBScaredStraight" panose="02000603000000000000" pitchFamily="2" charset="0"/>
              <a:ea typeface="KBScaredStraight" panose="02000603000000000000" pitchFamily="2" charset="0"/>
            </a:endParaRPr>
          </a:p>
        </p:txBody>
      </p:sp>
    </p:spTree>
    <p:extLst>
      <p:ext uri="{BB962C8B-B14F-4D97-AF65-F5344CB8AC3E}">
        <p14:creationId xmlns:p14="http://schemas.microsoft.com/office/powerpoint/2010/main" val="332525198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dpi="0" rotWithShape="1">
            <a:blip r:embed="rId2"/>
            <a:srcRec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769953" y="14514"/>
            <a:ext cx="10668000" cy="6858000"/>
          </a:xfrm>
          <a:prstGeom prst="rect">
            <a:avLst/>
          </a:prstGeom>
          <a:solidFill>
            <a:srgbClr val="0F6295"/>
          </a:solidFill>
          <a:ln w="381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002181" y="43341"/>
            <a:ext cx="10203543" cy="685800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291740" y="36185"/>
            <a:ext cx="5600829" cy="1569660"/>
          </a:xfrm>
          <a:prstGeom prst="rect">
            <a:avLst/>
          </a:prstGeom>
          <a:noFill/>
        </p:spPr>
        <p:txBody>
          <a:bodyPr wrap="none" lIns="91440" tIns="45720" rIns="91440" bIns="45720">
            <a:spAutoFit/>
          </a:bodyPr>
          <a:lstStyle/>
          <a:p>
            <a:pPr algn="ctr"/>
            <a:r>
              <a:rPr lang="en-US" sz="9600" b="1" dirty="0" smtClean="0">
                <a:ln w="38100">
                  <a:solidFill>
                    <a:sysClr val="windowText" lastClr="000000"/>
                  </a:solidFill>
                  <a:prstDash val="solid"/>
                </a:ln>
                <a:solidFill>
                  <a:srgbClr val="0F6295"/>
                </a:solidFill>
                <a:effectLst>
                  <a:glow rad="101600">
                    <a:srgbClr val="01B488"/>
                  </a:glow>
                  <a:outerShdw blurRad="38100" dist="22860" dir="5400000" algn="tl" rotWithShape="0">
                    <a:srgbClr val="000000">
                      <a:alpha val="30000"/>
                    </a:srgbClr>
                  </a:outerShdw>
                </a:effectLst>
                <a:latin typeface="KG Second Chances Solid" panose="02000000000000000000" pitchFamily="2" charset="0"/>
              </a:rPr>
              <a:t>Answer:</a:t>
            </a:r>
            <a:endParaRPr lang="en-US" sz="9600" b="1" cap="none" spc="0" dirty="0">
              <a:ln w="38100">
                <a:solidFill>
                  <a:sysClr val="windowText" lastClr="000000"/>
                </a:solidFill>
                <a:prstDash val="solid"/>
              </a:ln>
              <a:solidFill>
                <a:srgbClr val="0F6295"/>
              </a:solidFill>
              <a:effectLst>
                <a:glow rad="101600">
                  <a:srgbClr val="01B488"/>
                </a:glow>
                <a:outerShdw blurRad="38100" dist="22860" dir="5400000" algn="tl" rotWithShape="0">
                  <a:srgbClr val="000000">
                    <a:alpha val="30000"/>
                  </a:srgbClr>
                </a:outerShdw>
              </a:effectLst>
              <a:latin typeface="KG Second Chances Solid" panose="02000000000000000000" pitchFamily="2" charset="0"/>
            </a:endParaRPr>
          </a:p>
        </p:txBody>
      </p:sp>
      <p:sp>
        <p:nvSpPr>
          <p:cNvPr id="10" name="TextBox 9"/>
          <p:cNvSpPr txBox="1"/>
          <p:nvPr/>
        </p:nvSpPr>
        <p:spPr>
          <a:xfrm>
            <a:off x="766067" y="6657820"/>
            <a:ext cx="2653250" cy="276999"/>
          </a:xfrm>
          <a:prstGeom prst="rect">
            <a:avLst/>
          </a:prstGeom>
          <a:noFill/>
        </p:spPr>
        <p:txBody>
          <a:bodyPr wrap="square" rtlCol="0">
            <a:spAutoFit/>
          </a:bodyPr>
          <a:lstStyle/>
          <a:p>
            <a:r>
              <a:rPr lang="en-US" sz="1200" dirty="0" smtClean="0">
                <a:latin typeface="KBScaredStraight" panose="02000603000000000000" pitchFamily="2" charset="0"/>
                <a:ea typeface="KBScaredStraight" panose="02000603000000000000" pitchFamily="2" charset="0"/>
              </a:rPr>
              <a:t>© 2015 Brain Wrinkles</a:t>
            </a:r>
            <a:endParaRPr lang="en-US" sz="1200" dirty="0">
              <a:latin typeface="KBScaredStraight" panose="02000603000000000000" pitchFamily="2" charset="0"/>
              <a:ea typeface="KBScaredStraight" panose="02000603000000000000" pitchFamily="2" charset="0"/>
            </a:endParaRPr>
          </a:p>
        </p:txBody>
      </p:sp>
      <p:sp>
        <p:nvSpPr>
          <p:cNvPr id="8" name="TextBox 7"/>
          <p:cNvSpPr txBox="1"/>
          <p:nvPr/>
        </p:nvSpPr>
        <p:spPr>
          <a:xfrm>
            <a:off x="988440" y="1879491"/>
            <a:ext cx="10207427" cy="4001095"/>
          </a:xfrm>
          <a:prstGeom prst="rect">
            <a:avLst/>
          </a:prstGeom>
          <a:noFill/>
        </p:spPr>
        <p:txBody>
          <a:bodyPr wrap="square" rtlCol="0">
            <a:spAutoFit/>
          </a:bodyPr>
          <a:lstStyle/>
          <a:p>
            <a:pPr algn="ctr"/>
            <a:r>
              <a:rPr lang="en-US" sz="6600" b="1" dirty="0" smtClean="0">
                <a:latin typeface="KBScaredStraight" panose="02000603000000000000" pitchFamily="2" charset="0"/>
                <a:ea typeface="KBScaredStraight" panose="02000603000000000000" pitchFamily="2" charset="0"/>
              </a:rPr>
              <a:t>True</a:t>
            </a:r>
            <a:endParaRPr lang="en-US" sz="6600" dirty="0">
              <a:latin typeface="KBScaredStraight" panose="02000603000000000000" pitchFamily="2" charset="0"/>
              <a:ea typeface="KBScaredStraight" panose="02000603000000000000" pitchFamily="2" charset="0"/>
            </a:endParaRPr>
          </a:p>
          <a:p>
            <a:pPr marL="457200" indent="-457200">
              <a:buFont typeface="Arial" panose="020B0604020202020204" pitchFamily="34" charset="0"/>
              <a:buChar char="•"/>
            </a:pPr>
            <a:endParaRPr lang="en-US" sz="3200" dirty="0" smtClean="0">
              <a:solidFill>
                <a:sysClr val="windowText" lastClr="000000"/>
              </a:solidFill>
              <a:latin typeface="KBScaredStraight" panose="02000603000000000000" pitchFamily="2" charset="0"/>
              <a:ea typeface="KBScaredStraight" panose="02000603000000000000" pitchFamily="2" charset="0"/>
            </a:endParaRPr>
          </a:p>
          <a:p>
            <a:pPr marL="457200" indent="-457200">
              <a:buFont typeface="Arial" panose="020B0604020202020204" pitchFamily="34" charset="0"/>
              <a:buChar char="•"/>
            </a:pPr>
            <a:endParaRPr lang="en-US" sz="3200" dirty="0">
              <a:solidFill>
                <a:sysClr val="windowText" lastClr="000000"/>
              </a:solidFill>
              <a:latin typeface="KBScaredStraight" panose="02000603000000000000" pitchFamily="2" charset="0"/>
              <a:ea typeface="KBScaredStraight" panose="02000603000000000000" pitchFamily="2" charset="0"/>
            </a:endParaRPr>
          </a:p>
          <a:p>
            <a:pPr marL="457200" indent="-457200">
              <a:buFont typeface="Arial" panose="020B0604020202020204" pitchFamily="34" charset="0"/>
              <a:buChar char="•"/>
            </a:pPr>
            <a:endParaRPr lang="en-US" sz="3200" dirty="0" smtClean="0">
              <a:solidFill>
                <a:sysClr val="windowText" lastClr="000000"/>
              </a:solidFill>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pPr>
            <a:endParaRPr lang="en-US" sz="3200" dirty="0">
              <a:solidFill>
                <a:sysClr val="windowText" lastClr="000000"/>
              </a:solidFill>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pPr>
            <a:endParaRPr lang="en-US" sz="3200" dirty="0" smtClean="0">
              <a:solidFill>
                <a:sysClr val="windowText" lastClr="000000"/>
              </a:solidFill>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pPr>
            <a:endParaRPr lang="en-US" sz="2800" dirty="0">
              <a:solidFill>
                <a:sysClr val="windowText" lastClr="000000"/>
              </a:solidFill>
              <a:latin typeface="KBScaredStraight" panose="02000603000000000000" pitchFamily="2" charset="0"/>
              <a:ea typeface="KBScaredStraight" panose="02000603000000000000" pitchFamily="2" charset="0"/>
            </a:endParaRPr>
          </a:p>
        </p:txBody>
      </p:sp>
    </p:spTree>
    <p:extLst>
      <p:ext uri="{BB962C8B-B14F-4D97-AF65-F5344CB8AC3E}">
        <p14:creationId xmlns:p14="http://schemas.microsoft.com/office/powerpoint/2010/main" val="9145459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4087296" y="2"/>
            <a:ext cx="4017446" cy="769441"/>
          </a:xfrm>
          <a:prstGeom prst="rect">
            <a:avLst/>
          </a:prstGeom>
          <a:noFill/>
        </p:spPr>
        <p:txBody>
          <a:bodyPr wrap="none" lIns="91440" tIns="45720" rIns="91440" bIns="45720">
            <a:spAutoFit/>
          </a:bodyPr>
          <a:lstStyle/>
          <a:p>
            <a:pPr algn="ctr"/>
            <a:r>
              <a:rPr lang="en-US" sz="4400" dirty="0" smtClean="0">
                <a:ln w="10160">
                  <a:solidFill>
                    <a:sysClr val="windowText" lastClr="000000"/>
                  </a:solidFill>
                  <a:prstDash val="solid"/>
                </a:ln>
                <a:solidFill>
                  <a:schemeClr val="bg2"/>
                </a:solidFill>
                <a:latin typeface="KG Second Chances Solid" panose="02000000000000000000" pitchFamily="2" charset="0"/>
              </a:rPr>
              <a:t>Read My Lips</a:t>
            </a:r>
          </a:p>
        </p:txBody>
      </p:sp>
      <p:sp>
        <p:nvSpPr>
          <p:cNvPr id="47" name="TextBox 46"/>
          <p:cNvSpPr txBox="1"/>
          <p:nvPr/>
        </p:nvSpPr>
        <p:spPr>
          <a:xfrm>
            <a:off x="16406" y="6624342"/>
            <a:ext cx="2653250" cy="276999"/>
          </a:xfrm>
          <a:prstGeom prst="rect">
            <a:avLst/>
          </a:prstGeom>
          <a:noFill/>
        </p:spPr>
        <p:txBody>
          <a:bodyPr wrap="square" rtlCol="0">
            <a:spAutoFit/>
          </a:bodyPr>
          <a:lstStyle/>
          <a:p>
            <a:r>
              <a:rPr lang="en-US" sz="1200" dirty="0">
                <a:latin typeface="KBScaredStraight" panose="02000603000000000000" pitchFamily="2" charset="0"/>
                <a:ea typeface="KBScaredStraight" panose="02000603000000000000" pitchFamily="2" charset="0"/>
              </a:rPr>
              <a:t>© </a:t>
            </a:r>
            <a:r>
              <a:rPr lang="en-US" sz="1200" dirty="0" smtClean="0">
                <a:latin typeface="KBScaredStraight" panose="02000603000000000000" pitchFamily="2" charset="0"/>
                <a:ea typeface="KBScaredStraight" panose="02000603000000000000" pitchFamily="2" charset="0"/>
              </a:rPr>
              <a:t>2015 </a:t>
            </a:r>
            <a:r>
              <a:rPr lang="en-US" sz="1200" dirty="0">
                <a:latin typeface="KBScaredStraight" panose="02000603000000000000" pitchFamily="2" charset="0"/>
                <a:ea typeface="KBScaredStraight" panose="02000603000000000000" pitchFamily="2" charset="0"/>
              </a:rPr>
              <a:t>Brain Wrinkles</a:t>
            </a:r>
          </a:p>
        </p:txBody>
      </p:sp>
      <p:sp>
        <p:nvSpPr>
          <p:cNvPr id="4" name="Rounded Rectangle 3"/>
          <p:cNvSpPr/>
          <p:nvPr/>
        </p:nvSpPr>
        <p:spPr>
          <a:xfrm>
            <a:off x="172588" y="1142999"/>
            <a:ext cx="11846859" cy="5441001"/>
          </a:xfrm>
          <a:prstGeom prst="roundRect">
            <a:avLst/>
          </a:prstGeom>
          <a:solidFill>
            <a:schemeClr val="bg1"/>
          </a:solidFill>
          <a:ln w="38100">
            <a:solidFill>
              <a:schemeClr val="tx1"/>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a:off x="311998" y="1257459"/>
            <a:ext cx="11568038" cy="5212080"/>
          </a:xfrm>
          <a:prstGeom prst="roundRect">
            <a:avLst/>
          </a:prstGeom>
          <a:solidFill>
            <a:schemeClr val="bg1"/>
          </a:solidFill>
          <a:ln w="381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2732" t="13272" r="2800" b="13122"/>
          <a:stretch/>
        </p:blipFill>
        <p:spPr>
          <a:xfrm>
            <a:off x="8988150" y="4462414"/>
            <a:ext cx="2688236" cy="1828800"/>
          </a:xfrm>
          <a:prstGeom prst="rect">
            <a:avLst/>
          </a:prstGeom>
        </p:spPr>
      </p:pic>
      <p:sp>
        <p:nvSpPr>
          <p:cNvPr id="5" name="TextBox 4"/>
          <p:cNvSpPr txBox="1"/>
          <p:nvPr/>
        </p:nvSpPr>
        <p:spPr>
          <a:xfrm rot="19880296">
            <a:off x="267266" y="1752694"/>
            <a:ext cx="2151529" cy="338554"/>
          </a:xfrm>
          <a:prstGeom prst="rect">
            <a:avLst/>
          </a:prstGeom>
          <a:noFill/>
        </p:spPr>
        <p:txBody>
          <a:bodyPr wrap="square" rtlCol="0">
            <a:spAutoFit/>
          </a:bodyPr>
          <a:lstStyle/>
          <a:p>
            <a:pPr algn="ctr"/>
            <a:r>
              <a:rPr lang="en-US" sz="1600" dirty="0" smtClean="0">
                <a:latin typeface="KG Second Chances Solid" panose="02000000000000000000" pitchFamily="2" charset="0"/>
              </a:rPr>
              <a:t>Income</a:t>
            </a:r>
            <a:endParaRPr lang="en-US" sz="1600" dirty="0">
              <a:latin typeface="KG Second Chances Solid" panose="02000000000000000000" pitchFamily="2" charset="0"/>
            </a:endParaRPr>
          </a:p>
        </p:txBody>
      </p:sp>
      <p:sp>
        <p:nvSpPr>
          <p:cNvPr id="16" name="TextBox 15"/>
          <p:cNvSpPr txBox="1"/>
          <p:nvPr/>
        </p:nvSpPr>
        <p:spPr>
          <a:xfrm rot="1940055">
            <a:off x="9804773" y="1888026"/>
            <a:ext cx="2151529" cy="338554"/>
          </a:xfrm>
          <a:prstGeom prst="rect">
            <a:avLst/>
          </a:prstGeom>
          <a:noFill/>
        </p:spPr>
        <p:txBody>
          <a:bodyPr wrap="square" rtlCol="0">
            <a:spAutoFit/>
          </a:bodyPr>
          <a:lstStyle/>
          <a:p>
            <a:pPr algn="ctr"/>
            <a:r>
              <a:rPr lang="en-US" sz="1600" dirty="0" smtClean="0">
                <a:latin typeface="KG Second Chances Solid" panose="02000000000000000000" pitchFamily="2" charset="0"/>
              </a:rPr>
              <a:t>Investing</a:t>
            </a:r>
            <a:endParaRPr lang="en-US" sz="1600" dirty="0">
              <a:latin typeface="KG Second Chances Solid" panose="02000000000000000000" pitchFamily="2" charset="0"/>
            </a:endParaRPr>
          </a:p>
        </p:txBody>
      </p:sp>
      <p:sp>
        <p:nvSpPr>
          <p:cNvPr id="17" name="TextBox 16"/>
          <p:cNvSpPr txBox="1"/>
          <p:nvPr/>
        </p:nvSpPr>
        <p:spPr>
          <a:xfrm rot="866190">
            <a:off x="755842" y="4016282"/>
            <a:ext cx="2151529" cy="338554"/>
          </a:xfrm>
          <a:prstGeom prst="rect">
            <a:avLst/>
          </a:prstGeom>
          <a:noFill/>
        </p:spPr>
        <p:txBody>
          <a:bodyPr wrap="square" rtlCol="0">
            <a:spAutoFit/>
          </a:bodyPr>
          <a:lstStyle/>
          <a:p>
            <a:pPr algn="ctr"/>
            <a:r>
              <a:rPr lang="en-US" sz="1600" dirty="0" smtClean="0">
                <a:latin typeface="KG Second Chances Solid" panose="02000000000000000000" pitchFamily="2" charset="0"/>
              </a:rPr>
              <a:t>Spending</a:t>
            </a:r>
            <a:endParaRPr lang="en-US" sz="1600" dirty="0">
              <a:latin typeface="KG Second Chances Solid" panose="02000000000000000000" pitchFamily="2" charset="0"/>
            </a:endParaRPr>
          </a:p>
        </p:txBody>
      </p:sp>
      <p:sp>
        <p:nvSpPr>
          <p:cNvPr id="18" name="TextBox 17"/>
          <p:cNvSpPr txBox="1"/>
          <p:nvPr/>
        </p:nvSpPr>
        <p:spPr>
          <a:xfrm rot="19880296">
            <a:off x="6495372" y="5207537"/>
            <a:ext cx="2151529" cy="338554"/>
          </a:xfrm>
          <a:prstGeom prst="rect">
            <a:avLst/>
          </a:prstGeom>
          <a:noFill/>
        </p:spPr>
        <p:txBody>
          <a:bodyPr wrap="square" rtlCol="0">
            <a:spAutoFit/>
          </a:bodyPr>
          <a:lstStyle/>
          <a:p>
            <a:pPr algn="ctr"/>
            <a:r>
              <a:rPr lang="en-US" sz="1600" dirty="0" smtClean="0">
                <a:latin typeface="KG Second Chances Solid" panose="02000000000000000000" pitchFamily="2" charset="0"/>
              </a:rPr>
              <a:t>Interest</a:t>
            </a:r>
            <a:endParaRPr lang="en-US" sz="1600" dirty="0">
              <a:latin typeface="KG Second Chances Solid" panose="02000000000000000000" pitchFamily="2" charset="0"/>
            </a:endParaRPr>
          </a:p>
        </p:txBody>
      </p:sp>
      <p:sp>
        <p:nvSpPr>
          <p:cNvPr id="19" name="TextBox 18"/>
          <p:cNvSpPr txBox="1"/>
          <p:nvPr/>
        </p:nvSpPr>
        <p:spPr>
          <a:xfrm rot="20694395">
            <a:off x="3283890" y="5207538"/>
            <a:ext cx="2151529" cy="338554"/>
          </a:xfrm>
          <a:prstGeom prst="rect">
            <a:avLst/>
          </a:prstGeom>
          <a:noFill/>
        </p:spPr>
        <p:txBody>
          <a:bodyPr wrap="square" rtlCol="0">
            <a:spAutoFit/>
          </a:bodyPr>
          <a:lstStyle/>
          <a:p>
            <a:pPr algn="ctr"/>
            <a:r>
              <a:rPr lang="en-US" sz="1600" dirty="0" smtClean="0">
                <a:latin typeface="KG Second Chances Solid" panose="02000000000000000000" pitchFamily="2" charset="0"/>
              </a:rPr>
              <a:t>Credit</a:t>
            </a:r>
            <a:endParaRPr lang="en-US" sz="1600" dirty="0">
              <a:latin typeface="KG Second Chances Solid" panose="02000000000000000000" pitchFamily="2" charset="0"/>
            </a:endParaRPr>
          </a:p>
        </p:txBody>
      </p:sp>
      <p:sp>
        <p:nvSpPr>
          <p:cNvPr id="20" name="TextBox 19"/>
          <p:cNvSpPr txBox="1"/>
          <p:nvPr/>
        </p:nvSpPr>
        <p:spPr>
          <a:xfrm rot="20953626">
            <a:off x="6558680" y="2048303"/>
            <a:ext cx="2151529" cy="338554"/>
          </a:xfrm>
          <a:prstGeom prst="rect">
            <a:avLst/>
          </a:prstGeom>
          <a:noFill/>
        </p:spPr>
        <p:txBody>
          <a:bodyPr wrap="square" rtlCol="0">
            <a:spAutoFit/>
          </a:bodyPr>
          <a:lstStyle/>
          <a:p>
            <a:pPr algn="ctr"/>
            <a:r>
              <a:rPr lang="en-US" sz="1600" dirty="0" smtClean="0">
                <a:latin typeface="KG Second Chances Solid" panose="02000000000000000000" pitchFamily="2" charset="0"/>
              </a:rPr>
              <a:t>Saving</a:t>
            </a:r>
            <a:endParaRPr lang="en-US" sz="1600" dirty="0">
              <a:latin typeface="KG Second Chances Solid" panose="02000000000000000000" pitchFamily="2" charset="0"/>
            </a:endParaRPr>
          </a:p>
        </p:txBody>
      </p:sp>
      <p:sp>
        <p:nvSpPr>
          <p:cNvPr id="21" name="TextBox 20"/>
          <p:cNvSpPr txBox="1"/>
          <p:nvPr/>
        </p:nvSpPr>
        <p:spPr>
          <a:xfrm rot="21096098">
            <a:off x="3300590" y="2919643"/>
            <a:ext cx="2151529" cy="338554"/>
          </a:xfrm>
          <a:prstGeom prst="rect">
            <a:avLst/>
          </a:prstGeom>
          <a:noFill/>
        </p:spPr>
        <p:txBody>
          <a:bodyPr wrap="square" rtlCol="0">
            <a:spAutoFit/>
          </a:bodyPr>
          <a:lstStyle/>
          <a:p>
            <a:pPr algn="ctr"/>
            <a:r>
              <a:rPr lang="en-US" sz="1600" dirty="0" smtClean="0">
                <a:latin typeface="KG Second Chances Solid" panose="02000000000000000000" pitchFamily="2" charset="0"/>
              </a:rPr>
              <a:t>Budget</a:t>
            </a:r>
            <a:endParaRPr lang="en-US" sz="1600" dirty="0">
              <a:latin typeface="KG Second Chances Solid" panose="02000000000000000000" pitchFamily="2" charset="0"/>
            </a:endParaRPr>
          </a:p>
        </p:txBody>
      </p:sp>
      <p:sp>
        <p:nvSpPr>
          <p:cNvPr id="6" name="TextBox 5"/>
          <p:cNvSpPr txBox="1"/>
          <p:nvPr/>
        </p:nvSpPr>
        <p:spPr>
          <a:xfrm>
            <a:off x="311998" y="644627"/>
            <a:ext cx="11846859" cy="646331"/>
          </a:xfrm>
          <a:prstGeom prst="rect">
            <a:avLst/>
          </a:prstGeom>
          <a:noFill/>
        </p:spPr>
        <p:txBody>
          <a:bodyPr wrap="square" rtlCol="0">
            <a:spAutoFit/>
          </a:bodyPr>
          <a:lstStyle/>
          <a:p>
            <a:r>
              <a:rPr lang="en-US" sz="1200" b="1" dirty="0" smtClean="0">
                <a:latin typeface="KBScaredStraight" panose="02000603000000000000" pitchFamily="2" charset="0"/>
                <a:ea typeface="KBScaredStraight" panose="02000603000000000000" pitchFamily="2" charset="0"/>
              </a:rPr>
              <a:t>Directions: </a:t>
            </a:r>
            <a:r>
              <a:rPr lang="en-US" sz="1200" dirty="0">
                <a:latin typeface="KBScaredStraight" panose="02000603000000000000" pitchFamily="2" charset="0"/>
                <a:ea typeface="KBScaredStraight" panose="02000603000000000000" pitchFamily="2" charset="0"/>
              </a:rPr>
              <a:t>BEFORE the presentation, write down what you think the words </a:t>
            </a:r>
            <a:r>
              <a:rPr lang="en-US" sz="1200" dirty="0" smtClean="0">
                <a:latin typeface="KBScaredStraight" panose="02000603000000000000" pitchFamily="2" charset="0"/>
                <a:ea typeface="KBScaredStraight" panose="02000603000000000000" pitchFamily="2" charset="0"/>
              </a:rPr>
              <a:t>below mean. AFTER </a:t>
            </a:r>
            <a:r>
              <a:rPr lang="en-US" sz="1200" dirty="0">
                <a:latin typeface="KBScaredStraight" panose="02000603000000000000" pitchFamily="2" charset="0"/>
                <a:ea typeface="KBScaredStraight" panose="02000603000000000000" pitchFamily="2" charset="0"/>
              </a:rPr>
              <a:t>the unit, you will use a different color and write down </a:t>
            </a:r>
            <a:r>
              <a:rPr lang="en-US" sz="1200" dirty="0" smtClean="0">
                <a:latin typeface="KBScaredStraight" panose="02000603000000000000" pitchFamily="2" charset="0"/>
                <a:ea typeface="KBScaredStraight" panose="02000603000000000000" pitchFamily="2" charset="0"/>
              </a:rPr>
              <a:t>everything that you would say about the words if you were explaining their meanings to someone else.</a:t>
            </a:r>
            <a:endParaRPr lang="en-US" sz="1200" dirty="0">
              <a:latin typeface="KBScaredStraight" panose="02000603000000000000" pitchFamily="2" charset="0"/>
              <a:ea typeface="KBScaredStraight" panose="02000603000000000000" pitchFamily="2" charset="0"/>
            </a:endParaRPr>
          </a:p>
          <a:p>
            <a:endParaRPr lang="en-US" sz="1200" b="1" dirty="0">
              <a:latin typeface="KBScaredStraight" panose="02000603000000000000" pitchFamily="2" charset="0"/>
              <a:ea typeface="KBScaredStraight" panose="02000603000000000000" pitchFamily="2" charset="0"/>
            </a:endParaRPr>
          </a:p>
        </p:txBody>
      </p:sp>
    </p:spTree>
    <p:extLst>
      <p:ext uri="{BB962C8B-B14F-4D97-AF65-F5344CB8AC3E}">
        <p14:creationId xmlns:p14="http://schemas.microsoft.com/office/powerpoint/2010/main" val="112824660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dpi="0" rotWithShape="1">
            <a:blip r:embed="rId2"/>
            <a:srcRec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769953" y="14514"/>
            <a:ext cx="10668000" cy="6858000"/>
          </a:xfrm>
          <a:prstGeom prst="rect">
            <a:avLst/>
          </a:prstGeom>
          <a:solidFill>
            <a:srgbClr val="0F6295"/>
          </a:solidFill>
          <a:ln w="381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002181" y="43341"/>
            <a:ext cx="10203543" cy="685800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2510884" y="36185"/>
            <a:ext cx="7162538" cy="1569660"/>
          </a:xfrm>
          <a:prstGeom prst="rect">
            <a:avLst/>
          </a:prstGeom>
          <a:noFill/>
        </p:spPr>
        <p:txBody>
          <a:bodyPr wrap="none" lIns="91440" tIns="45720" rIns="91440" bIns="45720">
            <a:spAutoFit/>
          </a:bodyPr>
          <a:lstStyle/>
          <a:p>
            <a:pPr algn="ctr"/>
            <a:r>
              <a:rPr lang="en-US" sz="9600" b="1" dirty="0" smtClean="0">
                <a:ln w="38100">
                  <a:solidFill>
                    <a:sysClr val="windowText" lastClr="000000"/>
                  </a:solidFill>
                  <a:prstDash val="solid"/>
                </a:ln>
                <a:solidFill>
                  <a:srgbClr val="0F6295"/>
                </a:solidFill>
                <a:effectLst>
                  <a:glow rad="101600">
                    <a:srgbClr val="01B488"/>
                  </a:glow>
                  <a:outerShdw blurRad="38100" dist="22860" dir="5400000" algn="tl" rotWithShape="0">
                    <a:srgbClr val="000000">
                      <a:alpha val="30000"/>
                    </a:srgbClr>
                  </a:outerShdw>
                </a:effectLst>
                <a:latin typeface="KG Second Chances Solid" panose="02000000000000000000" pitchFamily="2" charset="0"/>
              </a:rPr>
              <a:t>Show Me 5</a:t>
            </a:r>
            <a:endParaRPr lang="en-US" sz="9600" b="1" cap="none" spc="0" dirty="0">
              <a:ln w="38100">
                <a:solidFill>
                  <a:sysClr val="windowText" lastClr="000000"/>
                </a:solidFill>
                <a:prstDash val="solid"/>
              </a:ln>
              <a:solidFill>
                <a:srgbClr val="0F6295"/>
              </a:solidFill>
              <a:effectLst>
                <a:glow rad="101600">
                  <a:srgbClr val="01B488"/>
                </a:glow>
                <a:outerShdw blurRad="38100" dist="22860" dir="5400000" algn="tl" rotWithShape="0">
                  <a:srgbClr val="000000">
                    <a:alpha val="30000"/>
                  </a:srgbClr>
                </a:outerShdw>
              </a:effectLst>
              <a:latin typeface="KG Second Chances Solid" panose="02000000000000000000" pitchFamily="2" charset="0"/>
            </a:endParaRPr>
          </a:p>
        </p:txBody>
      </p:sp>
      <p:sp>
        <p:nvSpPr>
          <p:cNvPr id="6" name="TextBox 5"/>
          <p:cNvSpPr txBox="1"/>
          <p:nvPr/>
        </p:nvSpPr>
        <p:spPr>
          <a:xfrm>
            <a:off x="1653988" y="1960173"/>
            <a:ext cx="8942294" cy="4462760"/>
          </a:xfrm>
          <a:prstGeom prst="rect">
            <a:avLst/>
          </a:prstGeom>
          <a:noFill/>
        </p:spPr>
        <p:txBody>
          <a:bodyPr wrap="square" rtlCol="0">
            <a:spAutoFit/>
          </a:bodyPr>
          <a:lstStyle/>
          <a:p>
            <a:pPr algn="ctr"/>
            <a:r>
              <a:rPr lang="en-US" sz="4800" b="1" dirty="0" smtClean="0">
                <a:latin typeface="KBScaredStraight" panose="02000603000000000000" pitchFamily="2" charset="0"/>
                <a:ea typeface="KBScaredStraight" panose="02000603000000000000" pitchFamily="2" charset="0"/>
              </a:rPr>
              <a:t>Currency (cash) is a form of money.</a:t>
            </a:r>
            <a:endParaRPr lang="en-US" sz="4800" b="1" dirty="0">
              <a:latin typeface="KBScaredStraight" panose="02000603000000000000" pitchFamily="2" charset="0"/>
              <a:ea typeface="KBScaredStraight" panose="02000603000000000000" pitchFamily="2" charset="0"/>
            </a:endParaRPr>
          </a:p>
          <a:p>
            <a:pPr marL="457200" indent="-457200">
              <a:buFont typeface="Arial" panose="020B0604020202020204" pitchFamily="34" charset="0"/>
              <a:buChar char="•"/>
            </a:pPr>
            <a:endParaRPr lang="en-US" sz="3200" dirty="0" smtClean="0">
              <a:solidFill>
                <a:sysClr val="windowText" lastClr="000000"/>
              </a:solidFill>
              <a:latin typeface="KBScaredStraight" panose="02000603000000000000" pitchFamily="2" charset="0"/>
              <a:ea typeface="KBScaredStraight" panose="02000603000000000000" pitchFamily="2" charset="0"/>
            </a:endParaRPr>
          </a:p>
          <a:p>
            <a:pPr marL="457200" indent="-457200">
              <a:buFont typeface="Arial" panose="020B0604020202020204" pitchFamily="34" charset="0"/>
              <a:buChar char="•"/>
            </a:pPr>
            <a:endParaRPr lang="en-US" sz="3200" dirty="0">
              <a:solidFill>
                <a:sysClr val="windowText" lastClr="000000"/>
              </a:solidFill>
              <a:latin typeface="KBScaredStraight" panose="02000603000000000000" pitchFamily="2" charset="0"/>
              <a:ea typeface="KBScaredStraight" panose="02000603000000000000" pitchFamily="2" charset="0"/>
            </a:endParaRPr>
          </a:p>
          <a:p>
            <a:pPr marL="457200" indent="-457200">
              <a:buFont typeface="Arial" panose="020B0604020202020204" pitchFamily="34" charset="0"/>
              <a:buChar char="•"/>
            </a:pPr>
            <a:endParaRPr lang="en-US" sz="3200" dirty="0" smtClean="0">
              <a:solidFill>
                <a:sysClr val="windowText" lastClr="000000"/>
              </a:solidFill>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pPr>
            <a:endParaRPr lang="en-US" sz="3200" dirty="0">
              <a:solidFill>
                <a:sysClr val="windowText" lastClr="000000"/>
              </a:solidFill>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pPr>
            <a:endParaRPr lang="en-US" sz="3200" dirty="0" smtClean="0">
              <a:solidFill>
                <a:sysClr val="windowText" lastClr="000000"/>
              </a:solidFill>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pPr>
            <a:endParaRPr lang="en-US" sz="2800" dirty="0">
              <a:solidFill>
                <a:sysClr val="windowText" lastClr="000000"/>
              </a:solidFill>
              <a:latin typeface="KBScaredStraight" panose="02000603000000000000" pitchFamily="2" charset="0"/>
              <a:ea typeface="KBScaredStraight" panose="02000603000000000000" pitchFamily="2" charset="0"/>
            </a:endParaRPr>
          </a:p>
        </p:txBody>
      </p:sp>
      <p:sp>
        <p:nvSpPr>
          <p:cNvPr id="10" name="TextBox 9"/>
          <p:cNvSpPr txBox="1"/>
          <p:nvPr/>
        </p:nvSpPr>
        <p:spPr>
          <a:xfrm>
            <a:off x="766067" y="6657820"/>
            <a:ext cx="2653250" cy="276999"/>
          </a:xfrm>
          <a:prstGeom prst="rect">
            <a:avLst/>
          </a:prstGeom>
          <a:noFill/>
        </p:spPr>
        <p:txBody>
          <a:bodyPr wrap="square" rtlCol="0">
            <a:spAutoFit/>
          </a:bodyPr>
          <a:lstStyle/>
          <a:p>
            <a:r>
              <a:rPr lang="en-US" sz="1200" dirty="0" smtClean="0">
                <a:latin typeface="KBScaredStraight" panose="02000603000000000000" pitchFamily="2" charset="0"/>
                <a:ea typeface="KBScaredStraight" panose="02000603000000000000" pitchFamily="2" charset="0"/>
              </a:rPr>
              <a:t>© 2015 Brain Wrinkles</a:t>
            </a:r>
            <a:endParaRPr lang="en-US" sz="1200" dirty="0">
              <a:latin typeface="KBScaredStraight" panose="02000603000000000000" pitchFamily="2" charset="0"/>
              <a:ea typeface="KBScaredStraight" panose="02000603000000000000" pitchFamily="2" charset="0"/>
            </a:endParaRPr>
          </a:p>
        </p:txBody>
      </p:sp>
    </p:spTree>
    <p:extLst>
      <p:ext uri="{BB962C8B-B14F-4D97-AF65-F5344CB8AC3E}">
        <p14:creationId xmlns:p14="http://schemas.microsoft.com/office/powerpoint/2010/main" val="342874342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dpi="0" rotWithShape="1">
            <a:blip r:embed="rId2"/>
            <a:srcRec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769953" y="14514"/>
            <a:ext cx="10668000" cy="6858000"/>
          </a:xfrm>
          <a:prstGeom prst="rect">
            <a:avLst/>
          </a:prstGeom>
          <a:solidFill>
            <a:srgbClr val="0F6295"/>
          </a:solidFill>
          <a:ln w="381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002181" y="43341"/>
            <a:ext cx="10203543" cy="685800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291740" y="36185"/>
            <a:ext cx="5600829" cy="1569660"/>
          </a:xfrm>
          <a:prstGeom prst="rect">
            <a:avLst/>
          </a:prstGeom>
          <a:noFill/>
        </p:spPr>
        <p:txBody>
          <a:bodyPr wrap="none" lIns="91440" tIns="45720" rIns="91440" bIns="45720">
            <a:spAutoFit/>
          </a:bodyPr>
          <a:lstStyle/>
          <a:p>
            <a:pPr algn="ctr"/>
            <a:r>
              <a:rPr lang="en-US" sz="9600" b="1" dirty="0" smtClean="0">
                <a:ln w="38100">
                  <a:solidFill>
                    <a:sysClr val="windowText" lastClr="000000"/>
                  </a:solidFill>
                  <a:prstDash val="solid"/>
                </a:ln>
                <a:solidFill>
                  <a:srgbClr val="0F6295"/>
                </a:solidFill>
                <a:effectLst>
                  <a:glow rad="101600">
                    <a:srgbClr val="01B488"/>
                  </a:glow>
                  <a:outerShdw blurRad="38100" dist="22860" dir="5400000" algn="tl" rotWithShape="0">
                    <a:srgbClr val="000000">
                      <a:alpha val="30000"/>
                    </a:srgbClr>
                  </a:outerShdw>
                </a:effectLst>
                <a:latin typeface="KG Second Chances Solid" panose="02000000000000000000" pitchFamily="2" charset="0"/>
              </a:rPr>
              <a:t>Answer:</a:t>
            </a:r>
            <a:endParaRPr lang="en-US" sz="9600" b="1" cap="none" spc="0" dirty="0">
              <a:ln w="38100">
                <a:solidFill>
                  <a:sysClr val="windowText" lastClr="000000"/>
                </a:solidFill>
                <a:prstDash val="solid"/>
              </a:ln>
              <a:solidFill>
                <a:srgbClr val="0F6295"/>
              </a:solidFill>
              <a:effectLst>
                <a:glow rad="101600">
                  <a:srgbClr val="01B488"/>
                </a:glow>
                <a:outerShdw blurRad="38100" dist="22860" dir="5400000" algn="tl" rotWithShape="0">
                  <a:srgbClr val="000000">
                    <a:alpha val="30000"/>
                  </a:srgbClr>
                </a:outerShdw>
              </a:effectLst>
              <a:latin typeface="KG Second Chances Solid" panose="02000000000000000000" pitchFamily="2" charset="0"/>
            </a:endParaRPr>
          </a:p>
        </p:txBody>
      </p:sp>
      <p:sp>
        <p:nvSpPr>
          <p:cNvPr id="10" name="TextBox 9"/>
          <p:cNvSpPr txBox="1"/>
          <p:nvPr/>
        </p:nvSpPr>
        <p:spPr>
          <a:xfrm>
            <a:off x="766067" y="6657820"/>
            <a:ext cx="2653250" cy="276999"/>
          </a:xfrm>
          <a:prstGeom prst="rect">
            <a:avLst/>
          </a:prstGeom>
          <a:noFill/>
        </p:spPr>
        <p:txBody>
          <a:bodyPr wrap="square" rtlCol="0">
            <a:spAutoFit/>
          </a:bodyPr>
          <a:lstStyle/>
          <a:p>
            <a:r>
              <a:rPr lang="en-US" sz="1200" dirty="0" smtClean="0">
                <a:latin typeface="KBScaredStraight" panose="02000603000000000000" pitchFamily="2" charset="0"/>
                <a:ea typeface="KBScaredStraight" panose="02000603000000000000" pitchFamily="2" charset="0"/>
              </a:rPr>
              <a:t>© 2015 Brain Wrinkles</a:t>
            </a:r>
            <a:endParaRPr lang="en-US" sz="1200" dirty="0">
              <a:latin typeface="KBScaredStraight" panose="02000603000000000000" pitchFamily="2" charset="0"/>
              <a:ea typeface="KBScaredStraight" panose="02000603000000000000" pitchFamily="2" charset="0"/>
            </a:endParaRPr>
          </a:p>
        </p:txBody>
      </p:sp>
      <p:sp>
        <p:nvSpPr>
          <p:cNvPr id="8" name="TextBox 7"/>
          <p:cNvSpPr txBox="1"/>
          <p:nvPr/>
        </p:nvSpPr>
        <p:spPr>
          <a:xfrm>
            <a:off x="988440" y="1879491"/>
            <a:ext cx="10207427" cy="4001095"/>
          </a:xfrm>
          <a:prstGeom prst="rect">
            <a:avLst/>
          </a:prstGeom>
          <a:noFill/>
        </p:spPr>
        <p:txBody>
          <a:bodyPr wrap="square" rtlCol="0">
            <a:spAutoFit/>
          </a:bodyPr>
          <a:lstStyle/>
          <a:p>
            <a:pPr algn="ctr"/>
            <a:r>
              <a:rPr lang="en-US" sz="6600" b="1" dirty="0" smtClean="0">
                <a:latin typeface="KBScaredStraight" panose="02000603000000000000" pitchFamily="2" charset="0"/>
                <a:ea typeface="KBScaredStraight" panose="02000603000000000000" pitchFamily="2" charset="0"/>
              </a:rPr>
              <a:t>True</a:t>
            </a:r>
            <a:endParaRPr lang="en-US" sz="6600" dirty="0">
              <a:latin typeface="KBScaredStraight" panose="02000603000000000000" pitchFamily="2" charset="0"/>
              <a:ea typeface="KBScaredStraight" panose="02000603000000000000" pitchFamily="2" charset="0"/>
            </a:endParaRPr>
          </a:p>
          <a:p>
            <a:pPr marL="457200" indent="-457200">
              <a:buFont typeface="Arial" panose="020B0604020202020204" pitchFamily="34" charset="0"/>
              <a:buChar char="•"/>
            </a:pPr>
            <a:endParaRPr lang="en-US" sz="3200" dirty="0" smtClean="0">
              <a:solidFill>
                <a:sysClr val="windowText" lastClr="000000"/>
              </a:solidFill>
              <a:latin typeface="KBScaredStraight" panose="02000603000000000000" pitchFamily="2" charset="0"/>
              <a:ea typeface="KBScaredStraight" panose="02000603000000000000" pitchFamily="2" charset="0"/>
            </a:endParaRPr>
          </a:p>
          <a:p>
            <a:pPr marL="457200" indent="-457200">
              <a:buFont typeface="Arial" panose="020B0604020202020204" pitchFamily="34" charset="0"/>
              <a:buChar char="•"/>
            </a:pPr>
            <a:endParaRPr lang="en-US" sz="3200" dirty="0">
              <a:solidFill>
                <a:sysClr val="windowText" lastClr="000000"/>
              </a:solidFill>
              <a:latin typeface="KBScaredStraight" panose="02000603000000000000" pitchFamily="2" charset="0"/>
              <a:ea typeface="KBScaredStraight" panose="02000603000000000000" pitchFamily="2" charset="0"/>
            </a:endParaRPr>
          </a:p>
          <a:p>
            <a:pPr marL="457200" indent="-457200">
              <a:buFont typeface="Arial" panose="020B0604020202020204" pitchFamily="34" charset="0"/>
              <a:buChar char="•"/>
            </a:pPr>
            <a:endParaRPr lang="en-US" sz="3200" dirty="0" smtClean="0">
              <a:solidFill>
                <a:sysClr val="windowText" lastClr="000000"/>
              </a:solidFill>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pPr>
            <a:endParaRPr lang="en-US" sz="3200" dirty="0">
              <a:solidFill>
                <a:sysClr val="windowText" lastClr="000000"/>
              </a:solidFill>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pPr>
            <a:endParaRPr lang="en-US" sz="3200" dirty="0" smtClean="0">
              <a:solidFill>
                <a:sysClr val="windowText" lastClr="000000"/>
              </a:solidFill>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pPr>
            <a:endParaRPr lang="en-US" sz="2800" dirty="0">
              <a:solidFill>
                <a:sysClr val="windowText" lastClr="000000"/>
              </a:solidFill>
              <a:latin typeface="KBScaredStraight" panose="02000603000000000000" pitchFamily="2" charset="0"/>
              <a:ea typeface="KBScaredStraight" panose="02000603000000000000" pitchFamily="2" charset="0"/>
            </a:endParaRPr>
          </a:p>
        </p:txBody>
      </p:sp>
    </p:spTree>
    <p:extLst>
      <p:ext uri="{BB962C8B-B14F-4D97-AF65-F5344CB8AC3E}">
        <p14:creationId xmlns:p14="http://schemas.microsoft.com/office/powerpoint/2010/main" val="105348161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dpi="0" rotWithShape="1">
            <a:blip r:embed="rId2"/>
            <a:srcRec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769953" y="14514"/>
            <a:ext cx="10668000" cy="6858000"/>
          </a:xfrm>
          <a:prstGeom prst="rect">
            <a:avLst/>
          </a:prstGeom>
          <a:solidFill>
            <a:srgbClr val="0F6295"/>
          </a:solidFill>
          <a:ln w="381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002181" y="43341"/>
            <a:ext cx="10203543" cy="685800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2495655" y="36185"/>
            <a:ext cx="7192995" cy="1569660"/>
          </a:xfrm>
          <a:prstGeom prst="rect">
            <a:avLst/>
          </a:prstGeom>
          <a:noFill/>
        </p:spPr>
        <p:txBody>
          <a:bodyPr wrap="none" lIns="91440" tIns="45720" rIns="91440" bIns="45720">
            <a:spAutoFit/>
          </a:bodyPr>
          <a:lstStyle/>
          <a:p>
            <a:pPr algn="ctr"/>
            <a:r>
              <a:rPr lang="en-US" sz="9600" b="1" dirty="0" smtClean="0">
                <a:ln w="38100">
                  <a:solidFill>
                    <a:sysClr val="windowText" lastClr="000000"/>
                  </a:solidFill>
                  <a:prstDash val="solid"/>
                </a:ln>
                <a:solidFill>
                  <a:srgbClr val="0F6295"/>
                </a:solidFill>
                <a:effectLst>
                  <a:glow rad="101600">
                    <a:srgbClr val="01B488"/>
                  </a:glow>
                  <a:outerShdw blurRad="38100" dist="22860" dir="5400000" algn="tl" rotWithShape="0">
                    <a:srgbClr val="000000">
                      <a:alpha val="30000"/>
                    </a:srgbClr>
                  </a:outerShdw>
                </a:effectLst>
                <a:latin typeface="KG Second Chances Solid" panose="02000000000000000000" pitchFamily="2" charset="0"/>
              </a:rPr>
              <a:t>Show Me 6</a:t>
            </a:r>
            <a:endParaRPr lang="en-US" sz="9600" b="1" cap="none" spc="0" dirty="0">
              <a:ln w="38100">
                <a:solidFill>
                  <a:sysClr val="windowText" lastClr="000000"/>
                </a:solidFill>
                <a:prstDash val="solid"/>
              </a:ln>
              <a:solidFill>
                <a:srgbClr val="0F6295"/>
              </a:solidFill>
              <a:effectLst>
                <a:glow rad="101600">
                  <a:srgbClr val="01B488"/>
                </a:glow>
                <a:outerShdw blurRad="38100" dist="22860" dir="5400000" algn="tl" rotWithShape="0">
                  <a:srgbClr val="000000">
                    <a:alpha val="30000"/>
                  </a:srgbClr>
                </a:outerShdw>
              </a:effectLst>
              <a:latin typeface="KG Second Chances Solid" panose="02000000000000000000" pitchFamily="2" charset="0"/>
            </a:endParaRPr>
          </a:p>
        </p:txBody>
      </p:sp>
      <p:sp>
        <p:nvSpPr>
          <p:cNvPr id="6" name="TextBox 5"/>
          <p:cNvSpPr txBox="1"/>
          <p:nvPr/>
        </p:nvSpPr>
        <p:spPr>
          <a:xfrm>
            <a:off x="1653988" y="1960173"/>
            <a:ext cx="8942294" cy="4462760"/>
          </a:xfrm>
          <a:prstGeom prst="rect">
            <a:avLst/>
          </a:prstGeom>
          <a:noFill/>
        </p:spPr>
        <p:txBody>
          <a:bodyPr wrap="square" rtlCol="0">
            <a:spAutoFit/>
          </a:bodyPr>
          <a:lstStyle/>
          <a:p>
            <a:pPr algn="ctr"/>
            <a:r>
              <a:rPr lang="en-US" sz="4800" b="1" dirty="0" smtClean="0">
                <a:latin typeface="KBScaredStraight" panose="02000603000000000000" pitchFamily="2" charset="0"/>
                <a:ea typeface="KBScaredStraight" panose="02000603000000000000" pitchFamily="2" charset="0"/>
              </a:rPr>
              <a:t>A loan is a medium of exchange to buy goods.</a:t>
            </a:r>
            <a:endParaRPr lang="en-US" sz="4800" b="1" dirty="0">
              <a:latin typeface="KBScaredStraight" panose="02000603000000000000" pitchFamily="2" charset="0"/>
              <a:ea typeface="KBScaredStraight" panose="02000603000000000000" pitchFamily="2" charset="0"/>
            </a:endParaRPr>
          </a:p>
          <a:p>
            <a:pPr marL="457200" indent="-457200">
              <a:buFont typeface="Arial" panose="020B0604020202020204" pitchFamily="34" charset="0"/>
              <a:buChar char="•"/>
            </a:pPr>
            <a:endParaRPr lang="en-US" sz="3200" dirty="0" smtClean="0">
              <a:solidFill>
                <a:sysClr val="windowText" lastClr="000000"/>
              </a:solidFill>
              <a:latin typeface="KBScaredStraight" panose="02000603000000000000" pitchFamily="2" charset="0"/>
              <a:ea typeface="KBScaredStraight" panose="02000603000000000000" pitchFamily="2" charset="0"/>
            </a:endParaRPr>
          </a:p>
          <a:p>
            <a:pPr marL="457200" indent="-457200">
              <a:buFont typeface="Arial" panose="020B0604020202020204" pitchFamily="34" charset="0"/>
              <a:buChar char="•"/>
            </a:pPr>
            <a:endParaRPr lang="en-US" sz="3200" dirty="0">
              <a:solidFill>
                <a:sysClr val="windowText" lastClr="000000"/>
              </a:solidFill>
              <a:latin typeface="KBScaredStraight" panose="02000603000000000000" pitchFamily="2" charset="0"/>
              <a:ea typeface="KBScaredStraight" panose="02000603000000000000" pitchFamily="2" charset="0"/>
            </a:endParaRPr>
          </a:p>
          <a:p>
            <a:pPr marL="457200" indent="-457200">
              <a:buFont typeface="Arial" panose="020B0604020202020204" pitchFamily="34" charset="0"/>
              <a:buChar char="•"/>
            </a:pPr>
            <a:endParaRPr lang="en-US" sz="3200" dirty="0" smtClean="0">
              <a:solidFill>
                <a:sysClr val="windowText" lastClr="000000"/>
              </a:solidFill>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pPr>
            <a:endParaRPr lang="en-US" sz="3200" dirty="0">
              <a:solidFill>
                <a:sysClr val="windowText" lastClr="000000"/>
              </a:solidFill>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pPr>
            <a:endParaRPr lang="en-US" sz="3200" dirty="0" smtClean="0">
              <a:solidFill>
                <a:sysClr val="windowText" lastClr="000000"/>
              </a:solidFill>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pPr>
            <a:endParaRPr lang="en-US" sz="2800" dirty="0">
              <a:solidFill>
                <a:sysClr val="windowText" lastClr="000000"/>
              </a:solidFill>
              <a:latin typeface="KBScaredStraight" panose="02000603000000000000" pitchFamily="2" charset="0"/>
              <a:ea typeface="KBScaredStraight" panose="02000603000000000000" pitchFamily="2" charset="0"/>
            </a:endParaRPr>
          </a:p>
        </p:txBody>
      </p:sp>
      <p:sp>
        <p:nvSpPr>
          <p:cNvPr id="10" name="TextBox 9"/>
          <p:cNvSpPr txBox="1"/>
          <p:nvPr/>
        </p:nvSpPr>
        <p:spPr>
          <a:xfrm>
            <a:off x="766067" y="6657820"/>
            <a:ext cx="2653250" cy="276999"/>
          </a:xfrm>
          <a:prstGeom prst="rect">
            <a:avLst/>
          </a:prstGeom>
          <a:noFill/>
        </p:spPr>
        <p:txBody>
          <a:bodyPr wrap="square" rtlCol="0">
            <a:spAutoFit/>
          </a:bodyPr>
          <a:lstStyle/>
          <a:p>
            <a:r>
              <a:rPr lang="en-US" sz="1200" dirty="0" smtClean="0">
                <a:latin typeface="KBScaredStraight" panose="02000603000000000000" pitchFamily="2" charset="0"/>
                <a:ea typeface="KBScaredStraight" panose="02000603000000000000" pitchFamily="2" charset="0"/>
              </a:rPr>
              <a:t>© 2015 Brain Wrinkles</a:t>
            </a:r>
            <a:endParaRPr lang="en-US" sz="1200" dirty="0">
              <a:latin typeface="KBScaredStraight" panose="02000603000000000000" pitchFamily="2" charset="0"/>
              <a:ea typeface="KBScaredStraight" panose="02000603000000000000" pitchFamily="2" charset="0"/>
            </a:endParaRPr>
          </a:p>
        </p:txBody>
      </p:sp>
    </p:spTree>
    <p:extLst>
      <p:ext uri="{BB962C8B-B14F-4D97-AF65-F5344CB8AC3E}">
        <p14:creationId xmlns:p14="http://schemas.microsoft.com/office/powerpoint/2010/main" val="350329138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dpi="0" rotWithShape="1">
            <a:blip r:embed="rId2"/>
            <a:srcRec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769953" y="14514"/>
            <a:ext cx="10668000" cy="6858000"/>
          </a:xfrm>
          <a:prstGeom prst="rect">
            <a:avLst/>
          </a:prstGeom>
          <a:solidFill>
            <a:srgbClr val="0F6295"/>
          </a:solidFill>
          <a:ln w="381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002181" y="43341"/>
            <a:ext cx="10203543" cy="685800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291740" y="36185"/>
            <a:ext cx="5600829" cy="1569660"/>
          </a:xfrm>
          <a:prstGeom prst="rect">
            <a:avLst/>
          </a:prstGeom>
          <a:noFill/>
        </p:spPr>
        <p:txBody>
          <a:bodyPr wrap="none" lIns="91440" tIns="45720" rIns="91440" bIns="45720">
            <a:spAutoFit/>
          </a:bodyPr>
          <a:lstStyle/>
          <a:p>
            <a:pPr algn="ctr"/>
            <a:r>
              <a:rPr lang="en-US" sz="9600" b="1" dirty="0" smtClean="0">
                <a:ln w="38100">
                  <a:solidFill>
                    <a:sysClr val="windowText" lastClr="000000"/>
                  </a:solidFill>
                  <a:prstDash val="solid"/>
                </a:ln>
                <a:solidFill>
                  <a:srgbClr val="0F6295"/>
                </a:solidFill>
                <a:effectLst>
                  <a:glow rad="101600">
                    <a:srgbClr val="01B488"/>
                  </a:glow>
                  <a:outerShdw blurRad="38100" dist="22860" dir="5400000" algn="tl" rotWithShape="0">
                    <a:srgbClr val="000000">
                      <a:alpha val="30000"/>
                    </a:srgbClr>
                  </a:outerShdw>
                </a:effectLst>
                <a:latin typeface="KG Second Chances Solid" panose="02000000000000000000" pitchFamily="2" charset="0"/>
              </a:rPr>
              <a:t>Answer:</a:t>
            </a:r>
            <a:endParaRPr lang="en-US" sz="9600" b="1" cap="none" spc="0" dirty="0">
              <a:ln w="38100">
                <a:solidFill>
                  <a:sysClr val="windowText" lastClr="000000"/>
                </a:solidFill>
                <a:prstDash val="solid"/>
              </a:ln>
              <a:solidFill>
                <a:srgbClr val="0F6295"/>
              </a:solidFill>
              <a:effectLst>
                <a:glow rad="101600">
                  <a:srgbClr val="01B488"/>
                </a:glow>
                <a:outerShdw blurRad="38100" dist="22860" dir="5400000" algn="tl" rotWithShape="0">
                  <a:srgbClr val="000000">
                    <a:alpha val="30000"/>
                  </a:srgbClr>
                </a:outerShdw>
              </a:effectLst>
              <a:latin typeface="KG Second Chances Solid" panose="02000000000000000000" pitchFamily="2" charset="0"/>
            </a:endParaRPr>
          </a:p>
        </p:txBody>
      </p:sp>
      <p:sp>
        <p:nvSpPr>
          <p:cNvPr id="10" name="TextBox 9"/>
          <p:cNvSpPr txBox="1"/>
          <p:nvPr/>
        </p:nvSpPr>
        <p:spPr>
          <a:xfrm>
            <a:off x="766067" y="6657820"/>
            <a:ext cx="2653250" cy="276999"/>
          </a:xfrm>
          <a:prstGeom prst="rect">
            <a:avLst/>
          </a:prstGeom>
          <a:noFill/>
        </p:spPr>
        <p:txBody>
          <a:bodyPr wrap="square" rtlCol="0">
            <a:spAutoFit/>
          </a:bodyPr>
          <a:lstStyle/>
          <a:p>
            <a:r>
              <a:rPr lang="en-US" sz="1200" dirty="0" smtClean="0">
                <a:latin typeface="KBScaredStraight" panose="02000603000000000000" pitchFamily="2" charset="0"/>
                <a:ea typeface="KBScaredStraight" panose="02000603000000000000" pitchFamily="2" charset="0"/>
              </a:rPr>
              <a:t>© 2015 Brain Wrinkles</a:t>
            </a:r>
            <a:endParaRPr lang="en-US" sz="1200" dirty="0">
              <a:latin typeface="KBScaredStraight" panose="02000603000000000000" pitchFamily="2" charset="0"/>
              <a:ea typeface="KBScaredStraight" panose="02000603000000000000" pitchFamily="2" charset="0"/>
            </a:endParaRPr>
          </a:p>
        </p:txBody>
      </p:sp>
      <p:sp>
        <p:nvSpPr>
          <p:cNvPr id="8" name="TextBox 7"/>
          <p:cNvSpPr txBox="1"/>
          <p:nvPr/>
        </p:nvSpPr>
        <p:spPr>
          <a:xfrm>
            <a:off x="988440" y="1879491"/>
            <a:ext cx="10207427" cy="7048083"/>
          </a:xfrm>
          <a:prstGeom prst="rect">
            <a:avLst/>
          </a:prstGeom>
          <a:noFill/>
        </p:spPr>
        <p:txBody>
          <a:bodyPr wrap="square" rtlCol="0">
            <a:spAutoFit/>
          </a:bodyPr>
          <a:lstStyle/>
          <a:p>
            <a:pPr algn="ctr"/>
            <a:r>
              <a:rPr lang="en-US" sz="6600" b="1" dirty="0" smtClean="0">
                <a:latin typeface="KBScaredStraight" panose="02000603000000000000" pitchFamily="2" charset="0"/>
                <a:ea typeface="KBScaredStraight" panose="02000603000000000000" pitchFamily="2" charset="0"/>
              </a:rPr>
              <a:t>False – </a:t>
            </a:r>
          </a:p>
          <a:p>
            <a:pPr algn="ctr"/>
            <a:r>
              <a:rPr lang="en-US" sz="6600" b="1" dirty="0" smtClean="0">
                <a:latin typeface="KBScaredStraight" panose="02000603000000000000" pitchFamily="2" charset="0"/>
                <a:ea typeface="KBScaredStraight" panose="02000603000000000000" pitchFamily="2" charset="0"/>
              </a:rPr>
              <a:t>Money is a medium of exchange used to buy goods.</a:t>
            </a:r>
            <a:endParaRPr lang="en-US" sz="6600" b="1" dirty="0">
              <a:latin typeface="KBScaredStraight" panose="02000603000000000000" pitchFamily="2" charset="0"/>
              <a:ea typeface="KBScaredStraight" panose="02000603000000000000" pitchFamily="2" charset="0"/>
            </a:endParaRPr>
          </a:p>
          <a:p>
            <a:pPr marL="457200" indent="-457200">
              <a:buFont typeface="Arial" panose="020B0604020202020204" pitchFamily="34" charset="0"/>
              <a:buChar char="•"/>
            </a:pPr>
            <a:endParaRPr lang="en-US" sz="3200" dirty="0" smtClean="0">
              <a:solidFill>
                <a:sysClr val="windowText" lastClr="000000"/>
              </a:solidFill>
              <a:latin typeface="KBScaredStraight" panose="02000603000000000000" pitchFamily="2" charset="0"/>
              <a:ea typeface="KBScaredStraight" panose="02000603000000000000" pitchFamily="2" charset="0"/>
            </a:endParaRPr>
          </a:p>
          <a:p>
            <a:pPr marL="457200" indent="-457200">
              <a:buFont typeface="Arial" panose="020B0604020202020204" pitchFamily="34" charset="0"/>
              <a:buChar char="•"/>
            </a:pPr>
            <a:endParaRPr lang="en-US" sz="3200" dirty="0">
              <a:solidFill>
                <a:sysClr val="windowText" lastClr="000000"/>
              </a:solidFill>
              <a:latin typeface="KBScaredStraight" panose="02000603000000000000" pitchFamily="2" charset="0"/>
              <a:ea typeface="KBScaredStraight" panose="02000603000000000000" pitchFamily="2" charset="0"/>
            </a:endParaRPr>
          </a:p>
          <a:p>
            <a:pPr marL="457200" indent="-457200">
              <a:buFont typeface="Arial" panose="020B0604020202020204" pitchFamily="34" charset="0"/>
              <a:buChar char="•"/>
            </a:pPr>
            <a:endParaRPr lang="en-US" sz="3200" dirty="0" smtClean="0">
              <a:solidFill>
                <a:sysClr val="windowText" lastClr="000000"/>
              </a:solidFill>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pPr>
            <a:endParaRPr lang="en-US" sz="3200" dirty="0">
              <a:solidFill>
                <a:sysClr val="windowText" lastClr="000000"/>
              </a:solidFill>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pPr>
            <a:endParaRPr lang="en-US" sz="3200" dirty="0" smtClean="0">
              <a:solidFill>
                <a:sysClr val="windowText" lastClr="000000"/>
              </a:solidFill>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pPr>
            <a:endParaRPr lang="en-US" sz="2800" dirty="0">
              <a:solidFill>
                <a:sysClr val="windowText" lastClr="000000"/>
              </a:solidFill>
              <a:latin typeface="KBScaredStraight" panose="02000603000000000000" pitchFamily="2" charset="0"/>
              <a:ea typeface="KBScaredStraight" panose="02000603000000000000" pitchFamily="2" charset="0"/>
            </a:endParaRPr>
          </a:p>
        </p:txBody>
      </p:sp>
    </p:spTree>
    <p:extLst>
      <p:ext uri="{BB962C8B-B14F-4D97-AF65-F5344CB8AC3E}">
        <p14:creationId xmlns:p14="http://schemas.microsoft.com/office/powerpoint/2010/main" val="200421210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dpi="0" rotWithShape="1">
            <a:blip r:embed="rId2"/>
            <a:srcRec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769953" y="14514"/>
            <a:ext cx="10668000" cy="6858000"/>
          </a:xfrm>
          <a:prstGeom prst="rect">
            <a:avLst/>
          </a:prstGeom>
          <a:solidFill>
            <a:srgbClr val="0F6295"/>
          </a:solidFill>
          <a:ln w="381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002181" y="43341"/>
            <a:ext cx="10203543" cy="685800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2498861" y="36185"/>
            <a:ext cx="7186583" cy="1569660"/>
          </a:xfrm>
          <a:prstGeom prst="rect">
            <a:avLst/>
          </a:prstGeom>
          <a:noFill/>
        </p:spPr>
        <p:txBody>
          <a:bodyPr wrap="none" lIns="91440" tIns="45720" rIns="91440" bIns="45720">
            <a:spAutoFit/>
          </a:bodyPr>
          <a:lstStyle/>
          <a:p>
            <a:pPr algn="ctr"/>
            <a:r>
              <a:rPr lang="en-US" sz="9600" b="1" dirty="0" smtClean="0">
                <a:ln w="38100">
                  <a:solidFill>
                    <a:sysClr val="windowText" lastClr="000000"/>
                  </a:solidFill>
                  <a:prstDash val="solid"/>
                </a:ln>
                <a:solidFill>
                  <a:srgbClr val="0F6295"/>
                </a:solidFill>
                <a:effectLst>
                  <a:glow rad="101600">
                    <a:srgbClr val="01B488"/>
                  </a:glow>
                  <a:outerShdw blurRad="38100" dist="22860" dir="5400000" algn="tl" rotWithShape="0">
                    <a:srgbClr val="000000">
                      <a:alpha val="30000"/>
                    </a:srgbClr>
                  </a:outerShdw>
                </a:effectLst>
                <a:latin typeface="KG Second Chances Solid" panose="02000000000000000000" pitchFamily="2" charset="0"/>
              </a:rPr>
              <a:t>Show Me 7</a:t>
            </a:r>
            <a:endParaRPr lang="en-US" sz="9600" b="1" cap="none" spc="0" dirty="0">
              <a:ln w="38100">
                <a:solidFill>
                  <a:sysClr val="windowText" lastClr="000000"/>
                </a:solidFill>
                <a:prstDash val="solid"/>
              </a:ln>
              <a:solidFill>
                <a:srgbClr val="0F6295"/>
              </a:solidFill>
              <a:effectLst>
                <a:glow rad="101600">
                  <a:srgbClr val="01B488"/>
                </a:glow>
                <a:outerShdw blurRad="38100" dist="22860" dir="5400000" algn="tl" rotWithShape="0">
                  <a:srgbClr val="000000">
                    <a:alpha val="30000"/>
                  </a:srgbClr>
                </a:outerShdw>
              </a:effectLst>
              <a:latin typeface="KG Second Chances Solid" panose="02000000000000000000" pitchFamily="2" charset="0"/>
            </a:endParaRPr>
          </a:p>
        </p:txBody>
      </p:sp>
      <p:sp>
        <p:nvSpPr>
          <p:cNvPr id="6" name="TextBox 5"/>
          <p:cNvSpPr txBox="1"/>
          <p:nvPr/>
        </p:nvSpPr>
        <p:spPr>
          <a:xfrm>
            <a:off x="1653988" y="1960173"/>
            <a:ext cx="8942294" cy="4462760"/>
          </a:xfrm>
          <a:prstGeom prst="rect">
            <a:avLst/>
          </a:prstGeom>
          <a:noFill/>
        </p:spPr>
        <p:txBody>
          <a:bodyPr wrap="square" rtlCol="0">
            <a:spAutoFit/>
          </a:bodyPr>
          <a:lstStyle/>
          <a:p>
            <a:pPr algn="ctr"/>
            <a:r>
              <a:rPr lang="en-US" sz="4800" b="1" dirty="0" smtClean="0">
                <a:latin typeface="KBScaredStraight" panose="02000603000000000000" pitchFamily="2" charset="0"/>
                <a:ea typeface="KBScaredStraight" panose="02000603000000000000" pitchFamily="2" charset="0"/>
              </a:rPr>
              <a:t>A debit card is a form of credit.</a:t>
            </a:r>
            <a:endParaRPr lang="en-US" sz="4800" b="1" dirty="0">
              <a:latin typeface="KBScaredStraight" panose="02000603000000000000" pitchFamily="2" charset="0"/>
              <a:ea typeface="KBScaredStraight" panose="02000603000000000000" pitchFamily="2" charset="0"/>
            </a:endParaRPr>
          </a:p>
          <a:p>
            <a:pPr marL="457200" indent="-457200">
              <a:buFont typeface="Arial" panose="020B0604020202020204" pitchFamily="34" charset="0"/>
              <a:buChar char="•"/>
            </a:pPr>
            <a:endParaRPr lang="en-US" sz="3200" dirty="0" smtClean="0">
              <a:solidFill>
                <a:sysClr val="windowText" lastClr="000000"/>
              </a:solidFill>
              <a:latin typeface="KBScaredStraight" panose="02000603000000000000" pitchFamily="2" charset="0"/>
              <a:ea typeface="KBScaredStraight" panose="02000603000000000000" pitchFamily="2" charset="0"/>
            </a:endParaRPr>
          </a:p>
          <a:p>
            <a:pPr marL="457200" indent="-457200">
              <a:buFont typeface="Arial" panose="020B0604020202020204" pitchFamily="34" charset="0"/>
              <a:buChar char="•"/>
            </a:pPr>
            <a:endParaRPr lang="en-US" sz="3200" dirty="0">
              <a:solidFill>
                <a:sysClr val="windowText" lastClr="000000"/>
              </a:solidFill>
              <a:latin typeface="KBScaredStraight" panose="02000603000000000000" pitchFamily="2" charset="0"/>
              <a:ea typeface="KBScaredStraight" panose="02000603000000000000" pitchFamily="2" charset="0"/>
            </a:endParaRPr>
          </a:p>
          <a:p>
            <a:pPr marL="457200" indent="-457200">
              <a:buFont typeface="Arial" panose="020B0604020202020204" pitchFamily="34" charset="0"/>
              <a:buChar char="•"/>
            </a:pPr>
            <a:endParaRPr lang="en-US" sz="3200" dirty="0" smtClean="0">
              <a:solidFill>
                <a:sysClr val="windowText" lastClr="000000"/>
              </a:solidFill>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pPr>
            <a:endParaRPr lang="en-US" sz="3200" dirty="0">
              <a:solidFill>
                <a:sysClr val="windowText" lastClr="000000"/>
              </a:solidFill>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pPr>
            <a:endParaRPr lang="en-US" sz="3200" dirty="0" smtClean="0">
              <a:solidFill>
                <a:sysClr val="windowText" lastClr="000000"/>
              </a:solidFill>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pPr>
            <a:endParaRPr lang="en-US" sz="2800" dirty="0">
              <a:solidFill>
                <a:sysClr val="windowText" lastClr="000000"/>
              </a:solidFill>
              <a:latin typeface="KBScaredStraight" panose="02000603000000000000" pitchFamily="2" charset="0"/>
              <a:ea typeface="KBScaredStraight" panose="02000603000000000000" pitchFamily="2" charset="0"/>
            </a:endParaRPr>
          </a:p>
        </p:txBody>
      </p:sp>
      <p:sp>
        <p:nvSpPr>
          <p:cNvPr id="10" name="TextBox 9"/>
          <p:cNvSpPr txBox="1"/>
          <p:nvPr/>
        </p:nvSpPr>
        <p:spPr>
          <a:xfrm>
            <a:off x="766067" y="6657820"/>
            <a:ext cx="2653250" cy="276999"/>
          </a:xfrm>
          <a:prstGeom prst="rect">
            <a:avLst/>
          </a:prstGeom>
          <a:noFill/>
        </p:spPr>
        <p:txBody>
          <a:bodyPr wrap="square" rtlCol="0">
            <a:spAutoFit/>
          </a:bodyPr>
          <a:lstStyle/>
          <a:p>
            <a:r>
              <a:rPr lang="en-US" sz="1200" dirty="0" smtClean="0">
                <a:latin typeface="KBScaredStraight" panose="02000603000000000000" pitchFamily="2" charset="0"/>
                <a:ea typeface="KBScaredStraight" panose="02000603000000000000" pitchFamily="2" charset="0"/>
              </a:rPr>
              <a:t>© 2015 Brain Wrinkles</a:t>
            </a:r>
            <a:endParaRPr lang="en-US" sz="1200" dirty="0">
              <a:latin typeface="KBScaredStraight" panose="02000603000000000000" pitchFamily="2" charset="0"/>
              <a:ea typeface="KBScaredStraight" panose="02000603000000000000" pitchFamily="2" charset="0"/>
            </a:endParaRPr>
          </a:p>
        </p:txBody>
      </p:sp>
    </p:spTree>
    <p:extLst>
      <p:ext uri="{BB962C8B-B14F-4D97-AF65-F5344CB8AC3E}">
        <p14:creationId xmlns:p14="http://schemas.microsoft.com/office/powerpoint/2010/main" val="309381452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dpi="0" rotWithShape="1">
            <a:blip r:embed="rId2"/>
            <a:srcRec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769953" y="14514"/>
            <a:ext cx="10668000" cy="6858000"/>
          </a:xfrm>
          <a:prstGeom prst="rect">
            <a:avLst/>
          </a:prstGeom>
          <a:solidFill>
            <a:srgbClr val="0F6295"/>
          </a:solidFill>
          <a:ln w="381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002181" y="43341"/>
            <a:ext cx="10203543" cy="685800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291740" y="36185"/>
            <a:ext cx="5600829" cy="1569660"/>
          </a:xfrm>
          <a:prstGeom prst="rect">
            <a:avLst/>
          </a:prstGeom>
          <a:noFill/>
        </p:spPr>
        <p:txBody>
          <a:bodyPr wrap="none" lIns="91440" tIns="45720" rIns="91440" bIns="45720">
            <a:spAutoFit/>
          </a:bodyPr>
          <a:lstStyle/>
          <a:p>
            <a:pPr algn="ctr"/>
            <a:r>
              <a:rPr lang="en-US" sz="9600" b="1" dirty="0" smtClean="0">
                <a:ln w="38100">
                  <a:solidFill>
                    <a:sysClr val="windowText" lastClr="000000"/>
                  </a:solidFill>
                  <a:prstDash val="solid"/>
                </a:ln>
                <a:solidFill>
                  <a:srgbClr val="0F6295"/>
                </a:solidFill>
                <a:effectLst>
                  <a:glow rad="101600">
                    <a:srgbClr val="01B488"/>
                  </a:glow>
                  <a:outerShdw blurRad="38100" dist="22860" dir="5400000" algn="tl" rotWithShape="0">
                    <a:srgbClr val="000000">
                      <a:alpha val="30000"/>
                    </a:srgbClr>
                  </a:outerShdw>
                </a:effectLst>
                <a:latin typeface="KG Second Chances Solid" panose="02000000000000000000" pitchFamily="2" charset="0"/>
              </a:rPr>
              <a:t>Answer:</a:t>
            </a:r>
            <a:endParaRPr lang="en-US" sz="9600" b="1" cap="none" spc="0" dirty="0">
              <a:ln w="38100">
                <a:solidFill>
                  <a:sysClr val="windowText" lastClr="000000"/>
                </a:solidFill>
                <a:prstDash val="solid"/>
              </a:ln>
              <a:solidFill>
                <a:srgbClr val="0F6295"/>
              </a:solidFill>
              <a:effectLst>
                <a:glow rad="101600">
                  <a:srgbClr val="01B488"/>
                </a:glow>
                <a:outerShdw blurRad="38100" dist="22860" dir="5400000" algn="tl" rotWithShape="0">
                  <a:srgbClr val="000000">
                    <a:alpha val="30000"/>
                  </a:srgbClr>
                </a:outerShdw>
              </a:effectLst>
              <a:latin typeface="KG Second Chances Solid" panose="02000000000000000000" pitchFamily="2" charset="0"/>
            </a:endParaRPr>
          </a:p>
        </p:txBody>
      </p:sp>
      <p:sp>
        <p:nvSpPr>
          <p:cNvPr id="10" name="TextBox 9"/>
          <p:cNvSpPr txBox="1"/>
          <p:nvPr/>
        </p:nvSpPr>
        <p:spPr>
          <a:xfrm>
            <a:off x="766067" y="6657820"/>
            <a:ext cx="2653250" cy="276999"/>
          </a:xfrm>
          <a:prstGeom prst="rect">
            <a:avLst/>
          </a:prstGeom>
          <a:noFill/>
        </p:spPr>
        <p:txBody>
          <a:bodyPr wrap="square" rtlCol="0">
            <a:spAutoFit/>
          </a:bodyPr>
          <a:lstStyle/>
          <a:p>
            <a:r>
              <a:rPr lang="en-US" sz="1200" dirty="0" smtClean="0">
                <a:latin typeface="KBScaredStraight" panose="02000603000000000000" pitchFamily="2" charset="0"/>
                <a:ea typeface="KBScaredStraight" panose="02000603000000000000" pitchFamily="2" charset="0"/>
              </a:rPr>
              <a:t>© 2015 Brain Wrinkles</a:t>
            </a:r>
            <a:endParaRPr lang="en-US" sz="1200" dirty="0">
              <a:latin typeface="KBScaredStraight" panose="02000603000000000000" pitchFamily="2" charset="0"/>
              <a:ea typeface="KBScaredStraight" panose="02000603000000000000" pitchFamily="2" charset="0"/>
            </a:endParaRPr>
          </a:p>
        </p:txBody>
      </p:sp>
      <p:sp>
        <p:nvSpPr>
          <p:cNvPr id="8" name="TextBox 7"/>
          <p:cNvSpPr txBox="1"/>
          <p:nvPr/>
        </p:nvSpPr>
        <p:spPr>
          <a:xfrm>
            <a:off x="988440" y="1879491"/>
            <a:ext cx="10207427" cy="6032421"/>
          </a:xfrm>
          <a:prstGeom prst="rect">
            <a:avLst/>
          </a:prstGeom>
          <a:noFill/>
        </p:spPr>
        <p:txBody>
          <a:bodyPr wrap="square" rtlCol="0">
            <a:spAutoFit/>
          </a:bodyPr>
          <a:lstStyle/>
          <a:p>
            <a:pPr algn="ctr"/>
            <a:r>
              <a:rPr lang="en-US" sz="6600" b="1" dirty="0" smtClean="0">
                <a:latin typeface="KBScaredStraight" panose="02000603000000000000" pitchFamily="2" charset="0"/>
                <a:ea typeface="KBScaredStraight" panose="02000603000000000000" pitchFamily="2" charset="0"/>
              </a:rPr>
              <a:t>False – </a:t>
            </a:r>
          </a:p>
          <a:p>
            <a:pPr algn="ctr"/>
            <a:r>
              <a:rPr lang="en-US" sz="6600" b="1" dirty="0" smtClean="0">
                <a:latin typeface="KBScaredStraight" panose="02000603000000000000" pitchFamily="2" charset="0"/>
                <a:ea typeface="KBScaredStraight" panose="02000603000000000000" pitchFamily="2" charset="0"/>
              </a:rPr>
              <a:t>A debit card is a form of money.</a:t>
            </a:r>
            <a:endParaRPr lang="en-US" sz="6600" b="1" dirty="0">
              <a:latin typeface="KBScaredStraight" panose="02000603000000000000" pitchFamily="2" charset="0"/>
              <a:ea typeface="KBScaredStraight" panose="02000603000000000000" pitchFamily="2" charset="0"/>
            </a:endParaRPr>
          </a:p>
          <a:p>
            <a:pPr marL="457200" indent="-457200">
              <a:buFont typeface="Arial" panose="020B0604020202020204" pitchFamily="34" charset="0"/>
              <a:buChar char="•"/>
            </a:pPr>
            <a:endParaRPr lang="en-US" sz="3200" dirty="0" smtClean="0">
              <a:solidFill>
                <a:sysClr val="windowText" lastClr="000000"/>
              </a:solidFill>
              <a:latin typeface="KBScaredStraight" panose="02000603000000000000" pitchFamily="2" charset="0"/>
              <a:ea typeface="KBScaredStraight" panose="02000603000000000000" pitchFamily="2" charset="0"/>
            </a:endParaRPr>
          </a:p>
          <a:p>
            <a:pPr marL="457200" indent="-457200">
              <a:buFont typeface="Arial" panose="020B0604020202020204" pitchFamily="34" charset="0"/>
              <a:buChar char="•"/>
            </a:pPr>
            <a:endParaRPr lang="en-US" sz="3200" dirty="0">
              <a:solidFill>
                <a:sysClr val="windowText" lastClr="000000"/>
              </a:solidFill>
              <a:latin typeface="KBScaredStraight" panose="02000603000000000000" pitchFamily="2" charset="0"/>
              <a:ea typeface="KBScaredStraight" panose="02000603000000000000" pitchFamily="2" charset="0"/>
            </a:endParaRPr>
          </a:p>
          <a:p>
            <a:pPr marL="457200" indent="-457200">
              <a:buFont typeface="Arial" panose="020B0604020202020204" pitchFamily="34" charset="0"/>
              <a:buChar char="•"/>
            </a:pPr>
            <a:endParaRPr lang="en-US" sz="3200" dirty="0" smtClean="0">
              <a:solidFill>
                <a:sysClr val="windowText" lastClr="000000"/>
              </a:solidFill>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pPr>
            <a:endParaRPr lang="en-US" sz="3200" dirty="0">
              <a:solidFill>
                <a:sysClr val="windowText" lastClr="000000"/>
              </a:solidFill>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pPr>
            <a:endParaRPr lang="en-US" sz="3200" dirty="0" smtClean="0">
              <a:solidFill>
                <a:sysClr val="windowText" lastClr="000000"/>
              </a:solidFill>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pPr>
            <a:endParaRPr lang="en-US" sz="2800" dirty="0">
              <a:solidFill>
                <a:sysClr val="windowText" lastClr="000000"/>
              </a:solidFill>
              <a:latin typeface="KBScaredStraight" panose="02000603000000000000" pitchFamily="2" charset="0"/>
              <a:ea typeface="KBScaredStraight" panose="02000603000000000000" pitchFamily="2" charset="0"/>
            </a:endParaRPr>
          </a:p>
        </p:txBody>
      </p:sp>
    </p:spTree>
    <p:extLst>
      <p:ext uri="{BB962C8B-B14F-4D97-AF65-F5344CB8AC3E}">
        <p14:creationId xmlns:p14="http://schemas.microsoft.com/office/powerpoint/2010/main" val="289543692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dpi="0" rotWithShape="1">
            <a:blip r:embed="rId2"/>
            <a:srcRec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769953" y="14514"/>
            <a:ext cx="10668000" cy="6858000"/>
          </a:xfrm>
          <a:prstGeom prst="rect">
            <a:avLst/>
          </a:prstGeom>
          <a:solidFill>
            <a:srgbClr val="0F6295"/>
          </a:solidFill>
          <a:ln w="381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002181" y="43341"/>
            <a:ext cx="10203543" cy="685800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2500463" y="36185"/>
            <a:ext cx="7183378" cy="1569660"/>
          </a:xfrm>
          <a:prstGeom prst="rect">
            <a:avLst/>
          </a:prstGeom>
          <a:noFill/>
        </p:spPr>
        <p:txBody>
          <a:bodyPr wrap="none" lIns="91440" tIns="45720" rIns="91440" bIns="45720">
            <a:spAutoFit/>
          </a:bodyPr>
          <a:lstStyle/>
          <a:p>
            <a:pPr algn="ctr"/>
            <a:r>
              <a:rPr lang="en-US" sz="9600" b="1" dirty="0" smtClean="0">
                <a:ln w="38100">
                  <a:solidFill>
                    <a:sysClr val="windowText" lastClr="000000"/>
                  </a:solidFill>
                  <a:prstDash val="solid"/>
                </a:ln>
                <a:solidFill>
                  <a:srgbClr val="0F6295"/>
                </a:solidFill>
                <a:effectLst>
                  <a:glow rad="101600">
                    <a:srgbClr val="01B488"/>
                  </a:glow>
                  <a:outerShdw blurRad="38100" dist="22860" dir="5400000" algn="tl" rotWithShape="0">
                    <a:srgbClr val="000000">
                      <a:alpha val="30000"/>
                    </a:srgbClr>
                  </a:outerShdw>
                </a:effectLst>
                <a:latin typeface="KG Second Chances Solid" panose="02000000000000000000" pitchFamily="2" charset="0"/>
              </a:rPr>
              <a:t>Show Me 8</a:t>
            </a:r>
            <a:endParaRPr lang="en-US" sz="9600" b="1" cap="none" spc="0" dirty="0">
              <a:ln w="38100">
                <a:solidFill>
                  <a:sysClr val="windowText" lastClr="000000"/>
                </a:solidFill>
                <a:prstDash val="solid"/>
              </a:ln>
              <a:solidFill>
                <a:srgbClr val="0F6295"/>
              </a:solidFill>
              <a:effectLst>
                <a:glow rad="101600">
                  <a:srgbClr val="01B488"/>
                </a:glow>
                <a:outerShdw blurRad="38100" dist="22860" dir="5400000" algn="tl" rotWithShape="0">
                  <a:srgbClr val="000000">
                    <a:alpha val="30000"/>
                  </a:srgbClr>
                </a:outerShdw>
              </a:effectLst>
              <a:latin typeface="KG Second Chances Solid" panose="02000000000000000000" pitchFamily="2" charset="0"/>
            </a:endParaRPr>
          </a:p>
        </p:txBody>
      </p:sp>
      <p:sp>
        <p:nvSpPr>
          <p:cNvPr id="6" name="TextBox 5"/>
          <p:cNvSpPr txBox="1"/>
          <p:nvPr/>
        </p:nvSpPr>
        <p:spPr>
          <a:xfrm>
            <a:off x="1653988" y="1960173"/>
            <a:ext cx="8942294" cy="4462760"/>
          </a:xfrm>
          <a:prstGeom prst="rect">
            <a:avLst/>
          </a:prstGeom>
          <a:noFill/>
        </p:spPr>
        <p:txBody>
          <a:bodyPr wrap="square" rtlCol="0">
            <a:spAutoFit/>
          </a:bodyPr>
          <a:lstStyle/>
          <a:p>
            <a:pPr algn="ctr"/>
            <a:r>
              <a:rPr lang="en-US" sz="4800" b="1" dirty="0" smtClean="0">
                <a:latin typeface="KBScaredStraight" panose="02000603000000000000" pitchFamily="2" charset="0"/>
                <a:ea typeface="KBScaredStraight" panose="02000603000000000000" pitchFamily="2" charset="0"/>
              </a:rPr>
              <a:t>Real Estate is a form of investing.</a:t>
            </a:r>
            <a:endParaRPr lang="en-US" sz="4800" b="1" dirty="0">
              <a:latin typeface="KBScaredStraight" panose="02000603000000000000" pitchFamily="2" charset="0"/>
              <a:ea typeface="KBScaredStraight" panose="02000603000000000000" pitchFamily="2" charset="0"/>
            </a:endParaRPr>
          </a:p>
          <a:p>
            <a:pPr marL="457200" indent="-457200">
              <a:buFont typeface="Arial" panose="020B0604020202020204" pitchFamily="34" charset="0"/>
              <a:buChar char="•"/>
            </a:pPr>
            <a:endParaRPr lang="en-US" sz="3200" dirty="0" smtClean="0">
              <a:solidFill>
                <a:sysClr val="windowText" lastClr="000000"/>
              </a:solidFill>
              <a:latin typeface="KBScaredStraight" panose="02000603000000000000" pitchFamily="2" charset="0"/>
              <a:ea typeface="KBScaredStraight" panose="02000603000000000000" pitchFamily="2" charset="0"/>
            </a:endParaRPr>
          </a:p>
          <a:p>
            <a:pPr marL="457200" indent="-457200">
              <a:buFont typeface="Arial" panose="020B0604020202020204" pitchFamily="34" charset="0"/>
              <a:buChar char="•"/>
            </a:pPr>
            <a:endParaRPr lang="en-US" sz="3200" dirty="0">
              <a:solidFill>
                <a:sysClr val="windowText" lastClr="000000"/>
              </a:solidFill>
              <a:latin typeface="KBScaredStraight" panose="02000603000000000000" pitchFamily="2" charset="0"/>
              <a:ea typeface="KBScaredStraight" panose="02000603000000000000" pitchFamily="2" charset="0"/>
            </a:endParaRPr>
          </a:p>
          <a:p>
            <a:pPr marL="457200" indent="-457200">
              <a:buFont typeface="Arial" panose="020B0604020202020204" pitchFamily="34" charset="0"/>
              <a:buChar char="•"/>
            </a:pPr>
            <a:endParaRPr lang="en-US" sz="3200" dirty="0" smtClean="0">
              <a:solidFill>
                <a:sysClr val="windowText" lastClr="000000"/>
              </a:solidFill>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pPr>
            <a:endParaRPr lang="en-US" sz="3200" dirty="0">
              <a:solidFill>
                <a:sysClr val="windowText" lastClr="000000"/>
              </a:solidFill>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pPr>
            <a:endParaRPr lang="en-US" sz="3200" dirty="0" smtClean="0">
              <a:solidFill>
                <a:sysClr val="windowText" lastClr="000000"/>
              </a:solidFill>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pPr>
            <a:endParaRPr lang="en-US" sz="2800" dirty="0">
              <a:solidFill>
                <a:sysClr val="windowText" lastClr="000000"/>
              </a:solidFill>
              <a:latin typeface="KBScaredStraight" panose="02000603000000000000" pitchFamily="2" charset="0"/>
              <a:ea typeface="KBScaredStraight" panose="02000603000000000000" pitchFamily="2" charset="0"/>
            </a:endParaRPr>
          </a:p>
        </p:txBody>
      </p:sp>
      <p:sp>
        <p:nvSpPr>
          <p:cNvPr id="10" name="TextBox 9"/>
          <p:cNvSpPr txBox="1"/>
          <p:nvPr/>
        </p:nvSpPr>
        <p:spPr>
          <a:xfrm>
            <a:off x="766067" y="6657820"/>
            <a:ext cx="2653250" cy="276999"/>
          </a:xfrm>
          <a:prstGeom prst="rect">
            <a:avLst/>
          </a:prstGeom>
          <a:noFill/>
        </p:spPr>
        <p:txBody>
          <a:bodyPr wrap="square" rtlCol="0">
            <a:spAutoFit/>
          </a:bodyPr>
          <a:lstStyle/>
          <a:p>
            <a:r>
              <a:rPr lang="en-US" sz="1200" dirty="0" smtClean="0">
                <a:latin typeface="KBScaredStraight" panose="02000603000000000000" pitchFamily="2" charset="0"/>
                <a:ea typeface="KBScaredStraight" panose="02000603000000000000" pitchFamily="2" charset="0"/>
              </a:rPr>
              <a:t>© 2015 Brain Wrinkles</a:t>
            </a:r>
            <a:endParaRPr lang="en-US" sz="1200" dirty="0">
              <a:latin typeface="KBScaredStraight" panose="02000603000000000000" pitchFamily="2" charset="0"/>
              <a:ea typeface="KBScaredStraight" panose="02000603000000000000" pitchFamily="2" charset="0"/>
            </a:endParaRPr>
          </a:p>
        </p:txBody>
      </p:sp>
    </p:spTree>
    <p:extLst>
      <p:ext uri="{BB962C8B-B14F-4D97-AF65-F5344CB8AC3E}">
        <p14:creationId xmlns:p14="http://schemas.microsoft.com/office/powerpoint/2010/main" val="363708982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dpi="0" rotWithShape="1">
            <a:blip r:embed="rId2"/>
            <a:srcRec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769953" y="14514"/>
            <a:ext cx="10668000" cy="6858000"/>
          </a:xfrm>
          <a:prstGeom prst="rect">
            <a:avLst/>
          </a:prstGeom>
          <a:solidFill>
            <a:srgbClr val="0F6295"/>
          </a:solidFill>
          <a:ln w="381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002181" y="43341"/>
            <a:ext cx="10203543" cy="685800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291740" y="36185"/>
            <a:ext cx="5600829" cy="1569660"/>
          </a:xfrm>
          <a:prstGeom prst="rect">
            <a:avLst/>
          </a:prstGeom>
          <a:noFill/>
        </p:spPr>
        <p:txBody>
          <a:bodyPr wrap="none" lIns="91440" tIns="45720" rIns="91440" bIns="45720">
            <a:spAutoFit/>
          </a:bodyPr>
          <a:lstStyle/>
          <a:p>
            <a:pPr algn="ctr"/>
            <a:r>
              <a:rPr lang="en-US" sz="9600" b="1" dirty="0" smtClean="0">
                <a:ln w="38100">
                  <a:solidFill>
                    <a:sysClr val="windowText" lastClr="000000"/>
                  </a:solidFill>
                  <a:prstDash val="solid"/>
                </a:ln>
                <a:solidFill>
                  <a:srgbClr val="0F6295"/>
                </a:solidFill>
                <a:effectLst>
                  <a:glow rad="101600">
                    <a:srgbClr val="01B488"/>
                  </a:glow>
                  <a:outerShdw blurRad="38100" dist="22860" dir="5400000" algn="tl" rotWithShape="0">
                    <a:srgbClr val="000000">
                      <a:alpha val="30000"/>
                    </a:srgbClr>
                  </a:outerShdw>
                </a:effectLst>
                <a:latin typeface="KG Second Chances Solid" panose="02000000000000000000" pitchFamily="2" charset="0"/>
              </a:rPr>
              <a:t>Answer:</a:t>
            </a:r>
            <a:endParaRPr lang="en-US" sz="9600" b="1" cap="none" spc="0" dirty="0">
              <a:ln w="38100">
                <a:solidFill>
                  <a:sysClr val="windowText" lastClr="000000"/>
                </a:solidFill>
                <a:prstDash val="solid"/>
              </a:ln>
              <a:solidFill>
                <a:srgbClr val="0F6295"/>
              </a:solidFill>
              <a:effectLst>
                <a:glow rad="101600">
                  <a:srgbClr val="01B488"/>
                </a:glow>
                <a:outerShdw blurRad="38100" dist="22860" dir="5400000" algn="tl" rotWithShape="0">
                  <a:srgbClr val="000000">
                    <a:alpha val="30000"/>
                  </a:srgbClr>
                </a:outerShdw>
              </a:effectLst>
              <a:latin typeface="KG Second Chances Solid" panose="02000000000000000000" pitchFamily="2" charset="0"/>
            </a:endParaRPr>
          </a:p>
        </p:txBody>
      </p:sp>
      <p:sp>
        <p:nvSpPr>
          <p:cNvPr id="10" name="TextBox 9"/>
          <p:cNvSpPr txBox="1"/>
          <p:nvPr/>
        </p:nvSpPr>
        <p:spPr>
          <a:xfrm>
            <a:off x="766067" y="6657820"/>
            <a:ext cx="2653250" cy="276999"/>
          </a:xfrm>
          <a:prstGeom prst="rect">
            <a:avLst/>
          </a:prstGeom>
          <a:noFill/>
        </p:spPr>
        <p:txBody>
          <a:bodyPr wrap="square" rtlCol="0">
            <a:spAutoFit/>
          </a:bodyPr>
          <a:lstStyle/>
          <a:p>
            <a:r>
              <a:rPr lang="en-US" sz="1200" dirty="0" smtClean="0">
                <a:latin typeface="KBScaredStraight" panose="02000603000000000000" pitchFamily="2" charset="0"/>
                <a:ea typeface="KBScaredStraight" panose="02000603000000000000" pitchFamily="2" charset="0"/>
              </a:rPr>
              <a:t>© 2015 Brain Wrinkles</a:t>
            </a:r>
            <a:endParaRPr lang="en-US" sz="1200" dirty="0">
              <a:latin typeface="KBScaredStraight" panose="02000603000000000000" pitchFamily="2" charset="0"/>
              <a:ea typeface="KBScaredStraight" panose="02000603000000000000" pitchFamily="2" charset="0"/>
            </a:endParaRPr>
          </a:p>
        </p:txBody>
      </p:sp>
      <p:sp>
        <p:nvSpPr>
          <p:cNvPr id="8" name="TextBox 7"/>
          <p:cNvSpPr txBox="1"/>
          <p:nvPr/>
        </p:nvSpPr>
        <p:spPr>
          <a:xfrm>
            <a:off x="988440" y="1879491"/>
            <a:ext cx="10207427" cy="4001095"/>
          </a:xfrm>
          <a:prstGeom prst="rect">
            <a:avLst/>
          </a:prstGeom>
          <a:noFill/>
        </p:spPr>
        <p:txBody>
          <a:bodyPr wrap="square" rtlCol="0">
            <a:spAutoFit/>
          </a:bodyPr>
          <a:lstStyle/>
          <a:p>
            <a:pPr algn="ctr"/>
            <a:r>
              <a:rPr lang="en-US" sz="6600" b="1" dirty="0" smtClean="0">
                <a:latin typeface="KBScaredStraight" panose="02000603000000000000" pitchFamily="2" charset="0"/>
                <a:ea typeface="KBScaredStraight" panose="02000603000000000000" pitchFamily="2" charset="0"/>
              </a:rPr>
              <a:t>True</a:t>
            </a:r>
            <a:endParaRPr lang="en-US" sz="6600" dirty="0">
              <a:latin typeface="KBScaredStraight" panose="02000603000000000000" pitchFamily="2" charset="0"/>
              <a:ea typeface="KBScaredStraight" panose="02000603000000000000" pitchFamily="2" charset="0"/>
            </a:endParaRPr>
          </a:p>
          <a:p>
            <a:pPr marL="457200" indent="-457200">
              <a:buFont typeface="Arial" panose="020B0604020202020204" pitchFamily="34" charset="0"/>
              <a:buChar char="•"/>
            </a:pPr>
            <a:endParaRPr lang="en-US" sz="3200" dirty="0" smtClean="0">
              <a:solidFill>
                <a:sysClr val="windowText" lastClr="000000"/>
              </a:solidFill>
              <a:latin typeface="KBScaredStraight" panose="02000603000000000000" pitchFamily="2" charset="0"/>
              <a:ea typeface="KBScaredStraight" panose="02000603000000000000" pitchFamily="2" charset="0"/>
            </a:endParaRPr>
          </a:p>
          <a:p>
            <a:pPr marL="457200" indent="-457200">
              <a:buFont typeface="Arial" panose="020B0604020202020204" pitchFamily="34" charset="0"/>
              <a:buChar char="•"/>
            </a:pPr>
            <a:endParaRPr lang="en-US" sz="3200" dirty="0">
              <a:solidFill>
                <a:sysClr val="windowText" lastClr="000000"/>
              </a:solidFill>
              <a:latin typeface="KBScaredStraight" panose="02000603000000000000" pitchFamily="2" charset="0"/>
              <a:ea typeface="KBScaredStraight" panose="02000603000000000000" pitchFamily="2" charset="0"/>
            </a:endParaRPr>
          </a:p>
          <a:p>
            <a:pPr marL="457200" indent="-457200">
              <a:buFont typeface="Arial" panose="020B0604020202020204" pitchFamily="34" charset="0"/>
              <a:buChar char="•"/>
            </a:pPr>
            <a:endParaRPr lang="en-US" sz="3200" dirty="0" smtClean="0">
              <a:solidFill>
                <a:sysClr val="windowText" lastClr="000000"/>
              </a:solidFill>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pPr>
            <a:endParaRPr lang="en-US" sz="3200" dirty="0">
              <a:solidFill>
                <a:sysClr val="windowText" lastClr="000000"/>
              </a:solidFill>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pPr>
            <a:endParaRPr lang="en-US" sz="3200" dirty="0" smtClean="0">
              <a:solidFill>
                <a:sysClr val="windowText" lastClr="000000"/>
              </a:solidFill>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pPr>
            <a:endParaRPr lang="en-US" sz="2800" dirty="0">
              <a:solidFill>
                <a:sysClr val="windowText" lastClr="000000"/>
              </a:solidFill>
              <a:latin typeface="KBScaredStraight" panose="02000603000000000000" pitchFamily="2" charset="0"/>
              <a:ea typeface="KBScaredStraight" panose="02000603000000000000" pitchFamily="2" charset="0"/>
            </a:endParaRPr>
          </a:p>
        </p:txBody>
      </p:sp>
    </p:spTree>
    <p:extLst>
      <p:ext uri="{BB962C8B-B14F-4D97-AF65-F5344CB8AC3E}">
        <p14:creationId xmlns:p14="http://schemas.microsoft.com/office/powerpoint/2010/main" val="115187211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dpi="0" rotWithShape="1">
            <a:blip r:embed="rId2"/>
            <a:srcRec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769953" y="14514"/>
            <a:ext cx="10668000" cy="6858000"/>
          </a:xfrm>
          <a:prstGeom prst="rect">
            <a:avLst/>
          </a:prstGeom>
          <a:solidFill>
            <a:srgbClr val="0F6295"/>
          </a:solidFill>
          <a:ln w="381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002181" y="43341"/>
            <a:ext cx="10203543" cy="685800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2486839" y="36185"/>
            <a:ext cx="7210628" cy="1569660"/>
          </a:xfrm>
          <a:prstGeom prst="rect">
            <a:avLst/>
          </a:prstGeom>
          <a:noFill/>
        </p:spPr>
        <p:txBody>
          <a:bodyPr wrap="none" lIns="91440" tIns="45720" rIns="91440" bIns="45720">
            <a:spAutoFit/>
          </a:bodyPr>
          <a:lstStyle/>
          <a:p>
            <a:pPr algn="ctr"/>
            <a:r>
              <a:rPr lang="en-US" sz="9600" b="1" dirty="0" smtClean="0">
                <a:ln w="38100">
                  <a:solidFill>
                    <a:sysClr val="windowText" lastClr="000000"/>
                  </a:solidFill>
                  <a:prstDash val="solid"/>
                </a:ln>
                <a:solidFill>
                  <a:srgbClr val="0F6295"/>
                </a:solidFill>
                <a:effectLst>
                  <a:glow rad="101600">
                    <a:srgbClr val="01B488"/>
                  </a:glow>
                  <a:outerShdw blurRad="38100" dist="22860" dir="5400000" algn="tl" rotWithShape="0">
                    <a:srgbClr val="000000">
                      <a:alpha val="30000"/>
                    </a:srgbClr>
                  </a:outerShdw>
                </a:effectLst>
                <a:latin typeface="KG Second Chances Solid" panose="02000000000000000000" pitchFamily="2" charset="0"/>
              </a:rPr>
              <a:t>Show Me 9</a:t>
            </a:r>
            <a:endParaRPr lang="en-US" sz="9600" b="1" cap="none" spc="0" dirty="0">
              <a:ln w="38100">
                <a:solidFill>
                  <a:sysClr val="windowText" lastClr="000000"/>
                </a:solidFill>
                <a:prstDash val="solid"/>
              </a:ln>
              <a:solidFill>
                <a:srgbClr val="0F6295"/>
              </a:solidFill>
              <a:effectLst>
                <a:glow rad="101600">
                  <a:srgbClr val="01B488"/>
                </a:glow>
                <a:outerShdw blurRad="38100" dist="22860" dir="5400000" algn="tl" rotWithShape="0">
                  <a:srgbClr val="000000">
                    <a:alpha val="30000"/>
                  </a:srgbClr>
                </a:outerShdw>
              </a:effectLst>
              <a:latin typeface="KG Second Chances Solid" panose="02000000000000000000" pitchFamily="2" charset="0"/>
            </a:endParaRPr>
          </a:p>
        </p:txBody>
      </p:sp>
      <p:sp>
        <p:nvSpPr>
          <p:cNvPr id="6" name="TextBox 5"/>
          <p:cNvSpPr txBox="1"/>
          <p:nvPr/>
        </p:nvSpPr>
        <p:spPr>
          <a:xfrm>
            <a:off x="1653988" y="1960173"/>
            <a:ext cx="8942294" cy="4462760"/>
          </a:xfrm>
          <a:prstGeom prst="rect">
            <a:avLst/>
          </a:prstGeom>
          <a:noFill/>
        </p:spPr>
        <p:txBody>
          <a:bodyPr wrap="square" rtlCol="0">
            <a:spAutoFit/>
          </a:bodyPr>
          <a:lstStyle/>
          <a:p>
            <a:pPr algn="ctr"/>
            <a:r>
              <a:rPr lang="en-US" sz="4800" b="1" dirty="0" smtClean="0">
                <a:latin typeface="KBScaredStraight" panose="02000603000000000000" pitchFamily="2" charset="0"/>
                <a:ea typeface="KBScaredStraight" panose="02000603000000000000" pitchFamily="2" charset="0"/>
              </a:rPr>
              <a:t>A credit card is a form of money.</a:t>
            </a:r>
            <a:endParaRPr lang="en-US" sz="4800" b="1" dirty="0">
              <a:latin typeface="KBScaredStraight" panose="02000603000000000000" pitchFamily="2" charset="0"/>
              <a:ea typeface="KBScaredStraight" panose="02000603000000000000" pitchFamily="2" charset="0"/>
            </a:endParaRPr>
          </a:p>
          <a:p>
            <a:pPr marL="457200" indent="-457200">
              <a:buFont typeface="Arial" panose="020B0604020202020204" pitchFamily="34" charset="0"/>
              <a:buChar char="•"/>
            </a:pPr>
            <a:endParaRPr lang="en-US" sz="3200" dirty="0" smtClean="0">
              <a:solidFill>
                <a:sysClr val="windowText" lastClr="000000"/>
              </a:solidFill>
              <a:latin typeface="KBScaredStraight" panose="02000603000000000000" pitchFamily="2" charset="0"/>
              <a:ea typeface="KBScaredStraight" panose="02000603000000000000" pitchFamily="2" charset="0"/>
            </a:endParaRPr>
          </a:p>
          <a:p>
            <a:pPr marL="457200" indent="-457200">
              <a:buFont typeface="Arial" panose="020B0604020202020204" pitchFamily="34" charset="0"/>
              <a:buChar char="•"/>
            </a:pPr>
            <a:endParaRPr lang="en-US" sz="3200" dirty="0">
              <a:solidFill>
                <a:sysClr val="windowText" lastClr="000000"/>
              </a:solidFill>
              <a:latin typeface="KBScaredStraight" panose="02000603000000000000" pitchFamily="2" charset="0"/>
              <a:ea typeface="KBScaredStraight" panose="02000603000000000000" pitchFamily="2" charset="0"/>
            </a:endParaRPr>
          </a:p>
          <a:p>
            <a:pPr marL="457200" indent="-457200">
              <a:buFont typeface="Arial" panose="020B0604020202020204" pitchFamily="34" charset="0"/>
              <a:buChar char="•"/>
            </a:pPr>
            <a:endParaRPr lang="en-US" sz="3200" dirty="0" smtClean="0">
              <a:solidFill>
                <a:sysClr val="windowText" lastClr="000000"/>
              </a:solidFill>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pPr>
            <a:endParaRPr lang="en-US" sz="3200" dirty="0">
              <a:solidFill>
                <a:sysClr val="windowText" lastClr="000000"/>
              </a:solidFill>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pPr>
            <a:endParaRPr lang="en-US" sz="3200" dirty="0" smtClean="0">
              <a:solidFill>
                <a:sysClr val="windowText" lastClr="000000"/>
              </a:solidFill>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pPr>
            <a:endParaRPr lang="en-US" sz="2800" dirty="0">
              <a:solidFill>
                <a:sysClr val="windowText" lastClr="000000"/>
              </a:solidFill>
              <a:latin typeface="KBScaredStraight" panose="02000603000000000000" pitchFamily="2" charset="0"/>
              <a:ea typeface="KBScaredStraight" panose="02000603000000000000" pitchFamily="2" charset="0"/>
            </a:endParaRPr>
          </a:p>
        </p:txBody>
      </p:sp>
      <p:sp>
        <p:nvSpPr>
          <p:cNvPr id="10" name="TextBox 9"/>
          <p:cNvSpPr txBox="1"/>
          <p:nvPr/>
        </p:nvSpPr>
        <p:spPr>
          <a:xfrm>
            <a:off x="766067" y="6657820"/>
            <a:ext cx="2653250" cy="276999"/>
          </a:xfrm>
          <a:prstGeom prst="rect">
            <a:avLst/>
          </a:prstGeom>
          <a:noFill/>
        </p:spPr>
        <p:txBody>
          <a:bodyPr wrap="square" rtlCol="0">
            <a:spAutoFit/>
          </a:bodyPr>
          <a:lstStyle/>
          <a:p>
            <a:r>
              <a:rPr lang="en-US" sz="1200" dirty="0" smtClean="0">
                <a:latin typeface="KBScaredStraight" panose="02000603000000000000" pitchFamily="2" charset="0"/>
                <a:ea typeface="KBScaredStraight" panose="02000603000000000000" pitchFamily="2" charset="0"/>
              </a:rPr>
              <a:t>© 2015 Brain Wrinkles</a:t>
            </a:r>
            <a:endParaRPr lang="en-US" sz="1200" dirty="0">
              <a:latin typeface="KBScaredStraight" panose="02000603000000000000" pitchFamily="2" charset="0"/>
              <a:ea typeface="KBScaredStraight" panose="02000603000000000000" pitchFamily="2" charset="0"/>
            </a:endParaRPr>
          </a:p>
        </p:txBody>
      </p:sp>
    </p:spTree>
    <p:extLst>
      <p:ext uri="{BB962C8B-B14F-4D97-AF65-F5344CB8AC3E}">
        <p14:creationId xmlns:p14="http://schemas.microsoft.com/office/powerpoint/2010/main" val="373699293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dpi="0" rotWithShape="1">
            <a:blip r:embed="rId2"/>
            <a:srcRec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769953" y="14514"/>
            <a:ext cx="10668000" cy="6858000"/>
          </a:xfrm>
          <a:prstGeom prst="rect">
            <a:avLst/>
          </a:prstGeom>
          <a:solidFill>
            <a:srgbClr val="0F6295"/>
          </a:solidFill>
          <a:ln w="381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002181" y="43341"/>
            <a:ext cx="10203543" cy="685800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291740" y="36185"/>
            <a:ext cx="5600829" cy="1569660"/>
          </a:xfrm>
          <a:prstGeom prst="rect">
            <a:avLst/>
          </a:prstGeom>
          <a:noFill/>
        </p:spPr>
        <p:txBody>
          <a:bodyPr wrap="none" lIns="91440" tIns="45720" rIns="91440" bIns="45720">
            <a:spAutoFit/>
          </a:bodyPr>
          <a:lstStyle/>
          <a:p>
            <a:pPr algn="ctr"/>
            <a:r>
              <a:rPr lang="en-US" sz="9600" b="1" dirty="0" smtClean="0">
                <a:ln w="38100">
                  <a:solidFill>
                    <a:sysClr val="windowText" lastClr="000000"/>
                  </a:solidFill>
                  <a:prstDash val="solid"/>
                </a:ln>
                <a:solidFill>
                  <a:srgbClr val="0F6295"/>
                </a:solidFill>
                <a:effectLst>
                  <a:glow rad="101600">
                    <a:srgbClr val="01B488"/>
                  </a:glow>
                  <a:outerShdw blurRad="38100" dist="22860" dir="5400000" algn="tl" rotWithShape="0">
                    <a:srgbClr val="000000">
                      <a:alpha val="30000"/>
                    </a:srgbClr>
                  </a:outerShdw>
                </a:effectLst>
                <a:latin typeface="KG Second Chances Solid" panose="02000000000000000000" pitchFamily="2" charset="0"/>
              </a:rPr>
              <a:t>Answer:</a:t>
            </a:r>
            <a:endParaRPr lang="en-US" sz="9600" b="1" cap="none" spc="0" dirty="0">
              <a:ln w="38100">
                <a:solidFill>
                  <a:sysClr val="windowText" lastClr="000000"/>
                </a:solidFill>
                <a:prstDash val="solid"/>
              </a:ln>
              <a:solidFill>
                <a:srgbClr val="0F6295"/>
              </a:solidFill>
              <a:effectLst>
                <a:glow rad="101600">
                  <a:srgbClr val="01B488"/>
                </a:glow>
                <a:outerShdw blurRad="38100" dist="22860" dir="5400000" algn="tl" rotWithShape="0">
                  <a:srgbClr val="000000">
                    <a:alpha val="30000"/>
                  </a:srgbClr>
                </a:outerShdw>
              </a:effectLst>
              <a:latin typeface="KG Second Chances Solid" panose="02000000000000000000" pitchFamily="2" charset="0"/>
            </a:endParaRPr>
          </a:p>
        </p:txBody>
      </p:sp>
      <p:sp>
        <p:nvSpPr>
          <p:cNvPr id="10" name="TextBox 9"/>
          <p:cNvSpPr txBox="1"/>
          <p:nvPr/>
        </p:nvSpPr>
        <p:spPr>
          <a:xfrm>
            <a:off x="766067" y="6657820"/>
            <a:ext cx="2653250" cy="276999"/>
          </a:xfrm>
          <a:prstGeom prst="rect">
            <a:avLst/>
          </a:prstGeom>
          <a:noFill/>
        </p:spPr>
        <p:txBody>
          <a:bodyPr wrap="square" rtlCol="0">
            <a:spAutoFit/>
          </a:bodyPr>
          <a:lstStyle/>
          <a:p>
            <a:r>
              <a:rPr lang="en-US" sz="1200" dirty="0" smtClean="0">
                <a:latin typeface="KBScaredStraight" panose="02000603000000000000" pitchFamily="2" charset="0"/>
                <a:ea typeface="KBScaredStraight" panose="02000603000000000000" pitchFamily="2" charset="0"/>
              </a:rPr>
              <a:t>© 2015 Brain Wrinkles</a:t>
            </a:r>
            <a:endParaRPr lang="en-US" sz="1200" dirty="0">
              <a:latin typeface="KBScaredStraight" panose="02000603000000000000" pitchFamily="2" charset="0"/>
              <a:ea typeface="KBScaredStraight" panose="02000603000000000000" pitchFamily="2" charset="0"/>
            </a:endParaRPr>
          </a:p>
        </p:txBody>
      </p:sp>
      <p:sp>
        <p:nvSpPr>
          <p:cNvPr id="8" name="TextBox 7"/>
          <p:cNvSpPr txBox="1"/>
          <p:nvPr/>
        </p:nvSpPr>
        <p:spPr>
          <a:xfrm>
            <a:off x="988440" y="1879491"/>
            <a:ext cx="10207427" cy="6032421"/>
          </a:xfrm>
          <a:prstGeom prst="rect">
            <a:avLst/>
          </a:prstGeom>
          <a:noFill/>
        </p:spPr>
        <p:txBody>
          <a:bodyPr wrap="square" rtlCol="0">
            <a:spAutoFit/>
          </a:bodyPr>
          <a:lstStyle/>
          <a:p>
            <a:pPr algn="ctr"/>
            <a:r>
              <a:rPr lang="en-US" sz="6600" b="1" dirty="0" smtClean="0">
                <a:latin typeface="KBScaredStraight" panose="02000603000000000000" pitchFamily="2" charset="0"/>
                <a:ea typeface="KBScaredStraight" panose="02000603000000000000" pitchFamily="2" charset="0"/>
              </a:rPr>
              <a:t>False – </a:t>
            </a:r>
          </a:p>
          <a:p>
            <a:pPr algn="ctr"/>
            <a:r>
              <a:rPr lang="en-US" sz="6600" b="1" dirty="0" smtClean="0">
                <a:latin typeface="KBScaredStraight" panose="02000603000000000000" pitchFamily="2" charset="0"/>
                <a:ea typeface="KBScaredStraight" panose="02000603000000000000" pitchFamily="2" charset="0"/>
              </a:rPr>
              <a:t>A credit card is a form of credit.</a:t>
            </a:r>
            <a:endParaRPr lang="en-US" sz="6600" b="1" dirty="0">
              <a:latin typeface="KBScaredStraight" panose="02000603000000000000" pitchFamily="2" charset="0"/>
              <a:ea typeface="KBScaredStraight" panose="02000603000000000000" pitchFamily="2" charset="0"/>
            </a:endParaRPr>
          </a:p>
          <a:p>
            <a:pPr marL="457200" indent="-457200">
              <a:buFont typeface="Arial" panose="020B0604020202020204" pitchFamily="34" charset="0"/>
              <a:buChar char="•"/>
            </a:pPr>
            <a:endParaRPr lang="en-US" sz="3200" dirty="0" smtClean="0">
              <a:solidFill>
                <a:sysClr val="windowText" lastClr="000000"/>
              </a:solidFill>
              <a:latin typeface="KBScaredStraight" panose="02000603000000000000" pitchFamily="2" charset="0"/>
              <a:ea typeface="KBScaredStraight" panose="02000603000000000000" pitchFamily="2" charset="0"/>
            </a:endParaRPr>
          </a:p>
          <a:p>
            <a:pPr marL="457200" indent="-457200">
              <a:buFont typeface="Arial" panose="020B0604020202020204" pitchFamily="34" charset="0"/>
              <a:buChar char="•"/>
            </a:pPr>
            <a:endParaRPr lang="en-US" sz="3200" dirty="0">
              <a:solidFill>
                <a:sysClr val="windowText" lastClr="000000"/>
              </a:solidFill>
              <a:latin typeface="KBScaredStraight" panose="02000603000000000000" pitchFamily="2" charset="0"/>
              <a:ea typeface="KBScaredStraight" panose="02000603000000000000" pitchFamily="2" charset="0"/>
            </a:endParaRPr>
          </a:p>
          <a:p>
            <a:pPr marL="457200" indent="-457200">
              <a:buFont typeface="Arial" panose="020B0604020202020204" pitchFamily="34" charset="0"/>
              <a:buChar char="•"/>
            </a:pPr>
            <a:endParaRPr lang="en-US" sz="3200" dirty="0" smtClean="0">
              <a:solidFill>
                <a:sysClr val="windowText" lastClr="000000"/>
              </a:solidFill>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pPr>
            <a:endParaRPr lang="en-US" sz="3200" dirty="0">
              <a:solidFill>
                <a:sysClr val="windowText" lastClr="000000"/>
              </a:solidFill>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pPr>
            <a:endParaRPr lang="en-US" sz="3200" dirty="0" smtClean="0">
              <a:solidFill>
                <a:sysClr val="windowText" lastClr="000000"/>
              </a:solidFill>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pPr>
            <a:endParaRPr lang="en-US" sz="2800" dirty="0">
              <a:solidFill>
                <a:sysClr val="windowText" lastClr="000000"/>
              </a:solidFill>
              <a:latin typeface="KBScaredStraight" panose="02000603000000000000" pitchFamily="2" charset="0"/>
              <a:ea typeface="KBScaredStraight" panose="02000603000000000000" pitchFamily="2" charset="0"/>
            </a:endParaRPr>
          </a:p>
        </p:txBody>
      </p:sp>
    </p:spTree>
    <p:extLst>
      <p:ext uri="{BB962C8B-B14F-4D97-AF65-F5344CB8AC3E}">
        <p14:creationId xmlns:p14="http://schemas.microsoft.com/office/powerpoint/2010/main" val="13991983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00910" y="-14270"/>
            <a:ext cx="11211950" cy="7522124"/>
          </a:xfrm>
          <a:prstGeom prst="rect">
            <a:avLst/>
          </a:prstGeom>
        </p:spPr>
        <p:txBody>
          <a:bodyPr wrap="square">
            <a:spAutoFit/>
          </a:bodyPr>
          <a:lstStyle/>
          <a:p>
            <a:pPr>
              <a:lnSpc>
                <a:spcPct val="107000"/>
              </a:lnSpc>
              <a:spcAft>
                <a:spcPts val="800"/>
              </a:spcAft>
            </a:pPr>
            <a:endParaRPr lang="en-US" sz="1400" dirty="0" smtClean="0">
              <a:latin typeface="KG Second Chances Solid" panose="02000000000000000000" pitchFamily="2" charset="0"/>
              <a:ea typeface="Calibri" panose="020F0502020204030204" pitchFamily="34" charset="0"/>
              <a:cs typeface="Arial" panose="020B0604020202020204" pitchFamily="34" charset="0"/>
            </a:endParaRPr>
          </a:p>
          <a:p>
            <a:pPr algn="ctr">
              <a:lnSpc>
                <a:spcPct val="107000"/>
              </a:lnSpc>
              <a:spcAft>
                <a:spcPts val="800"/>
              </a:spcAft>
            </a:pPr>
            <a:r>
              <a:rPr lang="en-US" sz="4400" dirty="0" smtClean="0">
                <a:latin typeface="KG Second Chances Solid" panose="02000000000000000000" pitchFamily="2" charset="0"/>
              </a:rPr>
              <a:t>Teacher Directions – CLOZE Notes</a:t>
            </a:r>
          </a:p>
          <a:p>
            <a:pPr marL="457200" indent="-457200">
              <a:lnSpc>
                <a:spcPct val="107000"/>
              </a:lnSpc>
              <a:spcAft>
                <a:spcPts val="800"/>
              </a:spcAft>
              <a:buFont typeface="Arial" panose="020B0604020202020204" pitchFamily="34" charset="0"/>
              <a:buChar char="•"/>
            </a:pPr>
            <a:endParaRPr lang="en-US" sz="3000" dirty="0">
              <a:latin typeface="KBScaredStraight" panose="02000603000000000000" pitchFamily="2" charset="0"/>
              <a:ea typeface="KBScaredStraight" panose="02000603000000000000" pitchFamily="2" charset="0"/>
            </a:endParaRPr>
          </a:p>
          <a:p>
            <a:pPr marL="171450" indent="-171450">
              <a:lnSpc>
                <a:spcPct val="107000"/>
              </a:lnSpc>
              <a:spcAft>
                <a:spcPts val="800"/>
              </a:spcAft>
              <a:buFont typeface="Arial" panose="020B0604020202020204" pitchFamily="34" charset="0"/>
              <a:buChar char="•"/>
            </a:pPr>
            <a:endParaRPr lang="en-US" sz="100" dirty="0" smtClean="0">
              <a:latin typeface="KBScaredStraight" panose="02000603000000000000" pitchFamily="2" charset="0"/>
              <a:ea typeface="KBScaredStraight" panose="02000603000000000000" pitchFamily="2" charset="0"/>
            </a:endParaRPr>
          </a:p>
          <a:p>
            <a:pPr marL="457200" indent="-457200">
              <a:buFont typeface="Arial" panose="020B0604020202020204" pitchFamily="34" charset="0"/>
              <a:buChar char="•"/>
            </a:pPr>
            <a:r>
              <a:rPr lang="en-US" sz="3200" dirty="0">
                <a:latin typeface="KBScaredStraight" panose="02000603000000000000" pitchFamily="2" charset="0"/>
                <a:ea typeface="KBScaredStraight" panose="02000603000000000000" pitchFamily="2" charset="0"/>
              </a:rPr>
              <a:t>The </a:t>
            </a:r>
            <a:r>
              <a:rPr lang="en-US" sz="3200" dirty="0" smtClean="0">
                <a:latin typeface="KBScaredStraight" panose="02000603000000000000" pitchFamily="2" charset="0"/>
                <a:ea typeface="KBScaredStraight" panose="02000603000000000000" pitchFamily="2" charset="0"/>
              </a:rPr>
              <a:t>next 2 pages </a:t>
            </a:r>
            <a:r>
              <a:rPr lang="en-US" sz="3200" dirty="0">
                <a:latin typeface="KBScaredStraight" panose="02000603000000000000" pitchFamily="2" charset="0"/>
                <a:ea typeface="KBScaredStraight" panose="02000603000000000000" pitchFamily="2" charset="0"/>
              </a:rPr>
              <a:t>are handouts for the students to use for note-taking during </a:t>
            </a:r>
            <a:r>
              <a:rPr lang="en-US" sz="3200" dirty="0" smtClean="0">
                <a:latin typeface="KBScaredStraight" panose="02000603000000000000" pitchFamily="2" charset="0"/>
                <a:ea typeface="KBScaredStraight" panose="02000603000000000000" pitchFamily="2" charset="0"/>
              </a:rPr>
              <a:t>the </a:t>
            </a:r>
            <a:r>
              <a:rPr lang="en-US" sz="3200" dirty="0">
                <a:latin typeface="KBScaredStraight" panose="02000603000000000000" pitchFamily="2" charset="0"/>
                <a:ea typeface="KBScaredStraight" panose="02000603000000000000" pitchFamily="2" charset="0"/>
              </a:rPr>
              <a:t>presentation. </a:t>
            </a:r>
            <a:r>
              <a:rPr lang="en-US" sz="3200" dirty="0" smtClean="0">
                <a:latin typeface="KBScaredStraight" panose="02000603000000000000" pitchFamily="2" charset="0"/>
                <a:ea typeface="KBScaredStraight" panose="02000603000000000000" pitchFamily="2" charset="0"/>
              </a:rPr>
              <a:t>(Print front to back to save paper and ink.)</a:t>
            </a:r>
          </a:p>
          <a:p>
            <a:pPr marL="457200" indent="-457200">
              <a:buFont typeface="Arial" panose="020B0604020202020204" pitchFamily="34" charset="0"/>
              <a:buChar char="•"/>
            </a:pPr>
            <a:endParaRPr lang="en-US" sz="3200" dirty="0">
              <a:latin typeface="KBScaredStraight" panose="02000603000000000000" pitchFamily="2" charset="0"/>
              <a:ea typeface="KBScaredStraight" panose="02000603000000000000" pitchFamily="2" charset="0"/>
            </a:endParaRPr>
          </a:p>
          <a:p>
            <a:pPr marL="457200" indent="-457200">
              <a:buFont typeface="Arial" panose="020B0604020202020204" pitchFamily="34" charset="0"/>
              <a:buChar char="•"/>
            </a:pPr>
            <a:r>
              <a:rPr lang="en-US" sz="3200" dirty="0" smtClean="0">
                <a:latin typeface="KBScaredStraight" panose="02000603000000000000" pitchFamily="2" charset="0"/>
                <a:ea typeface="KBScaredStraight" panose="02000603000000000000" pitchFamily="2" charset="0"/>
              </a:rPr>
              <a:t>Check the answers as a class after the presentation.</a:t>
            </a:r>
          </a:p>
          <a:p>
            <a:pPr marL="457200" indent="-457200">
              <a:lnSpc>
                <a:spcPct val="107000"/>
              </a:lnSpc>
              <a:spcAft>
                <a:spcPts val="800"/>
              </a:spcAft>
              <a:buFont typeface="Arial" panose="020B0604020202020204" pitchFamily="34" charset="0"/>
              <a:buChar char="•"/>
            </a:pPr>
            <a:endParaRPr lang="en-US" sz="3200" dirty="0">
              <a:latin typeface="KBScaredStraight" panose="02000603000000000000" pitchFamily="2" charset="0"/>
              <a:ea typeface="KBScaredStraight" panose="02000603000000000000" pitchFamily="2" charset="0"/>
              <a:cs typeface="Arial" panose="020B0604020202020204" pitchFamily="34" charset="0"/>
            </a:endParaRPr>
          </a:p>
          <a:p>
            <a:pPr marL="457200" indent="-457200">
              <a:buFont typeface="Arial" panose="020B0604020202020204" pitchFamily="34" charset="0"/>
              <a:buChar char="•"/>
            </a:pPr>
            <a:endParaRPr lang="en-US" sz="2000" dirty="0">
              <a:latin typeface="KBScaredStraight" panose="02000603000000000000" pitchFamily="2" charset="0"/>
              <a:ea typeface="KBScaredStraight" panose="02000603000000000000" pitchFamily="2" charset="0"/>
            </a:endParaRPr>
          </a:p>
          <a:p>
            <a:pPr marL="457200" indent="-457200">
              <a:buFont typeface="Arial" panose="020B0604020202020204" pitchFamily="34" charset="0"/>
              <a:buChar char="•"/>
            </a:pPr>
            <a:endParaRPr lang="en-US" sz="2000" dirty="0" smtClean="0">
              <a:latin typeface="KBScaredStraight" panose="02000603000000000000" pitchFamily="2" charset="0"/>
              <a:ea typeface="KBScaredStraight" panose="02000603000000000000" pitchFamily="2" charset="0"/>
            </a:endParaRPr>
          </a:p>
          <a:p>
            <a:pPr marL="457200" indent="-457200">
              <a:buFont typeface="Arial" panose="020B0604020202020204" pitchFamily="34" charset="0"/>
              <a:buChar char="•"/>
            </a:pPr>
            <a:endParaRPr lang="en-US" sz="2400" dirty="0">
              <a:latin typeface="KBScaredStraight" panose="02000603000000000000" pitchFamily="2" charset="0"/>
              <a:ea typeface="KBScaredStraight" panose="02000603000000000000" pitchFamily="2" charset="0"/>
            </a:endParaRPr>
          </a:p>
          <a:p>
            <a:pPr marL="457200" indent="-457200">
              <a:buFont typeface="Arial" panose="020B0604020202020204" pitchFamily="34" charset="0"/>
              <a:buChar char="•"/>
            </a:pPr>
            <a:endParaRPr lang="en-US" sz="2400" dirty="0">
              <a:latin typeface="KBScaredStraight" panose="02000603000000000000" pitchFamily="2" charset="0"/>
              <a:ea typeface="KBScaredStraight" panose="02000603000000000000" pitchFamily="2" charset="0"/>
            </a:endParaRPr>
          </a:p>
          <a:p>
            <a:pPr marL="457200" indent="-457200">
              <a:buFont typeface="Arial" panose="020B0604020202020204" pitchFamily="34" charset="0"/>
              <a:buChar char="•"/>
            </a:pPr>
            <a:endParaRPr lang="en-US" sz="2000" dirty="0" smtClean="0">
              <a:latin typeface="KBScaredStraight" panose="02000603000000000000" pitchFamily="2" charset="0"/>
              <a:ea typeface="KBScaredStraight" panose="02000603000000000000" pitchFamily="2" charset="0"/>
            </a:endParaRPr>
          </a:p>
          <a:p>
            <a:pPr marL="457200" indent="-457200">
              <a:buFont typeface="Arial" panose="020B0604020202020204" pitchFamily="34" charset="0"/>
              <a:buChar char="•"/>
            </a:pPr>
            <a:endParaRPr lang="en-US" sz="2000" dirty="0" smtClean="0">
              <a:latin typeface="KBScaredStraight" panose="02000603000000000000" pitchFamily="2" charset="0"/>
              <a:ea typeface="KBScaredStraight" panose="02000603000000000000" pitchFamily="2" charset="0"/>
            </a:endParaRPr>
          </a:p>
        </p:txBody>
      </p:sp>
      <p:sp>
        <p:nvSpPr>
          <p:cNvPr id="2" name="Rounded Rectangle 1"/>
          <p:cNvSpPr/>
          <p:nvPr/>
        </p:nvSpPr>
        <p:spPr>
          <a:xfrm>
            <a:off x="212271" y="146957"/>
            <a:ext cx="11789229" cy="6498772"/>
          </a:xfrm>
          <a:prstGeom prst="roundRect">
            <a:avLst/>
          </a:prstGeom>
          <a:noFill/>
          <a:ln w="57150">
            <a:solidFill>
              <a:schemeClr val="tx1"/>
            </a:solidFill>
            <a:prstDash val="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6406" y="6624342"/>
            <a:ext cx="2653250" cy="276999"/>
          </a:xfrm>
          <a:prstGeom prst="rect">
            <a:avLst/>
          </a:prstGeom>
          <a:noFill/>
        </p:spPr>
        <p:txBody>
          <a:bodyPr wrap="square" rtlCol="0">
            <a:spAutoFit/>
          </a:bodyPr>
          <a:lstStyle/>
          <a:p>
            <a:r>
              <a:rPr lang="en-US" sz="1200" dirty="0" smtClean="0">
                <a:latin typeface="KBScaredStraight" panose="02000603000000000000" pitchFamily="2" charset="0"/>
                <a:ea typeface="KBScaredStraight" panose="02000603000000000000" pitchFamily="2" charset="0"/>
              </a:rPr>
              <a:t>© 2015 Brain Wrinkles</a:t>
            </a:r>
            <a:endParaRPr lang="en-US" sz="1200" dirty="0">
              <a:latin typeface="KBScaredStraight" panose="02000603000000000000" pitchFamily="2" charset="0"/>
              <a:ea typeface="KBScaredStraight" panose="02000603000000000000" pitchFamily="2" charset="0"/>
            </a:endParaRPr>
          </a:p>
        </p:txBody>
      </p:sp>
    </p:spTree>
    <p:extLst>
      <p:ext uri="{BB962C8B-B14F-4D97-AF65-F5344CB8AC3E}">
        <p14:creationId xmlns:p14="http://schemas.microsoft.com/office/powerpoint/2010/main" val="215882726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dpi="0" rotWithShape="1">
            <a:blip r:embed="rId2"/>
            <a:srcRec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769953" y="14514"/>
            <a:ext cx="10668000" cy="6858000"/>
          </a:xfrm>
          <a:prstGeom prst="rect">
            <a:avLst/>
          </a:prstGeom>
          <a:solidFill>
            <a:srgbClr val="0F6295"/>
          </a:solidFill>
          <a:ln w="381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002181" y="43341"/>
            <a:ext cx="10203543" cy="685800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2300890" y="36185"/>
            <a:ext cx="7582525" cy="1569660"/>
          </a:xfrm>
          <a:prstGeom prst="rect">
            <a:avLst/>
          </a:prstGeom>
          <a:noFill/>
        </p:spPr>
        <p:txBody>
          <a:bodyPr wrap="none" lIns="91440" tIns="45720" rIns="91440" bIns="45720">
            <a:spAutoFit/>
          </a:bodyPr>
          <a:lstStyle/>
          <a:p>
            <a:pPr algn="ctr"/>
            <a:r>
              <a:rPr lang="en-US" sz="9600" b="1" dirty="0" smtClean="0">
                <a:ln w="38100">
                  <a:solidFill>
                    <a:sysClr val="windowText" lastClr="000000"/>
                  </a:solidFill>
                  <a:prstDash val="solid"/>
                </a:ln>
                <a:solidFill>
                  <a:srgbClr val="0F6295"/>
                </a:solidFill>
                <a:effectLst>
                  <a:glow rad="101600">
                    <a:srgbClr val="01B488"/>
                  </a:glow>
                  <a:outerShdw blurRad="38100" dist="22860" dir="5400000" algn="tl" rotWithShape="0">
                    <a:srgbClr val="000000">
                      <a:alpha val="30000"/>
                    </a:srgbClr>
                  </a:outerShdw>
                </a:effectLst>
                <a:latin typeface="KG Second Chances Solid" panose="02000000000000000000" pitchFamily="2" charset="0"/>
              </a:rPr>
              <a:t>Show Me 10</a:t>
            </a:r>
            <a:endParaRPr lang="en-US" sz="9600" b="1" cap="none" spc="0" dirty="0">
              <a:ln w="38100">
                <a:solidFill>
                  <a:sysClr val="windowText" lastClr="000000"/>
                </a:solidFill>
                <a:prstDash val="solid"/>
              </a:ln>
              <a:solidFill>
                <a:srgbClr val="0F6295"/>
              </a:solidFill>
              <a:effectLst>
                <a:glow rad="101600">
                  <a:srgbClr val="01B488"/>
                </a:glow>
                <a:outerShdw blurRad="38100" dist="22860" dir="5400000" algn="tl" rotWithShape="0">
                  <a:srgbClr val="000000">
                    <a:alpha val="30000"/>
                  </a:srgbClr>
                </a:outerShdw>
              </a:effectLst>
              <a:latin typeface="KG Second Chances Solid" panose="02000000000000000000" pitchFamily="2" charset="0"/>
            </a:endParaRPr>
          </a:p>
        </p:txBody>
      </p:sp>
      <p:sp>
        <p:nvSpPr>
          <p:cNvPr id="6" name="TextBox 5"/>
          <p:cNvSpPr txBox="1"/>
          <p:nvPr/>
        </p:nvSpPr>
        <p:spPr>
          <a:xfrm>
            <a:off x="1653988" y="1960173"/>
            <a:ext cx="8942294" cy="4462760"/>
          </a:xfrm>
          <a:prstGeom prst="rect">
            <a:avLst/>
          </a:prstGeom>
          <a:noFill/>
        </p:spPr>
        <p:txBody>
          <a:bodyPr wrap="square" rtlCol="0">
            <a:spAutoFit/>
          </a:bodyPr>
          <a:lstStyle/>
          <a:p>
            <a:pPr algn="ctr"/>
            <a:r>
              <a:rPr lang="en-US" sz="4800" b="1" dirty="0" smtClean="0">
                <a:latin typeface="KBScaredStraight" panose="02000603000000000000" pitchFamily="2" charset="0"/>
                <a:ea typeface="KBScaredStraight" panose="02000603000000000000" pitchFamily="2" charset="0"/>
              </a:rPr>
              <a:t>A plan for saving and spending income is a budget.</a:t>
            </a:r>
            <a:endParaRPr lang="en-US" sz="4800" b="1" dirty="0">
              <a:latin typeface="KBScaredStraight" panose="02000603000000000000" pitchFamily="2" charset="0"/>
              <a:ea typeface="KBScaredStraight" panose="02000603000000000000" pitchFamily="2" charset="0"/>
            </a:endParaRPr>
          </a:p>
          <a:p>
            <a:pPr marL="457200" indent="-457200">
              <a:buFont typeface="Arial" panose="020B0604020202020204" pitchFamily="34" charset="0"/>
              <a:buChar char="•"/>
            </a:pPr>
            <a:endParaRPr lang="en-US" sz="3200" dirty="0" smtClean="0">
              <a:solidFill>
                <a:sysClr val="windowText" lastClr="000000"/>
              </a:solidFill>
              <a:latin typeface="KBScaredStraight" panose="02000603000000000000" pitchFamily="2" charset="0"/>
              <a:ea typeface="KBScaredStraight" panose="02000603000000000000" pitchFamily="2" charset="0"/>
            </a:endParaRPr>
          </a:p>
          <a:p>
            <a:pPr marL="457200" indent="-457200">
              <a:buFont typeface="Arial" panose="020B0604020202020204" pitchFamily="34" charset="0"/>
              <a:buChar char="•"/>
            </a:pPr>
            <a:endParaRPr lang="en-US" sz="3200" dirty="0">
              <a:solidFill>
                <a:sysClr val="windowText" lastClr="000000"/>
              </a:solidFill>
              <a:latin typeface="KBScaredStraight" panose="02000603000000000000" pitchFamily="2" charset="0"/>
              <a:ea typeface="KBScaredStraight" panose="02000603000000000000" pitchFamily="2" charset="0"/>
            </a:endParaRPr>
          </a:p>
          <a:p>
            <a:pPr marL="457200" indent="-457200">
              <a:buFont typeface="Arial" panose="020B0604020202020204" pitchFamily="34" charset="0"/>
              <a:buChar char="•"/>
            </a:pPr>
            <a:endParaRPr lang="en-US" sz="3200" dirty="0" smtClean="0">
              <a:solidFill>
                <a:sysClr val="windowText" lastClr="000000"/>
              </a:solidFill>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pPr>
            <a:endParaRPr lang="en-US" sz="3200" dirty="0">
              <a:solidFill>
                <a:sysClr val="windowText" lastClr="000000"/>
              </a:solidFill>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pPr>
            <a:endParaRPr lang="en-US" sz="3200" dirty="0" smtClean="0">
              <a:solidFill>
                <a:sysClr val="windowText" lastClr="000000"/>
              </a:solidFill>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pPr>
            <a:endParaRPr lang="en-US" sz="2800" dirty="0">
              <a:solidFill>
                <a:sysClr val="windowText" lastClr="000000"/>
              </a:solidFill>
              <a:latin typeface="KBScaredStraight" panose="02000603000000000000" pitchFamily="2" charset="0"/>
              <a:ea typeface="KBScaredStraight" panose="02000603000000000000" pitchFamily="2" charset="0"/>
            </a:endParaRPr>
          </a:p>
        </p:txBody>
      </p:sp>
      <p:sp>
        <p:nvSpPr>
          <p:cNvPr id="10" name="TextBox 9"/>
          <p:cNvSpPr txBox="1"/>
          <p:nvPr/>
        </p:nvSpPr>
        <p:spPr>
          <a:xfrm>
            <a:off x="766067" y="6657820"/>
            <a:ext cx="2653250" cy="276999"/>
          </a:xfrm>
          <a:prstGeom prst="rect">
            <a:avLst/>
          </a:prstGeom>
          <a:noFill/>
        </p:spPr>
        <p:txBody>
          <a:bodyPr wrap="square" rtlCol="0">
            <a:spAutoFit/>
          </a:bodyPr>
          <a:lstStyle/>
          <a:p>
            <a:r>
              <a:rPr lang="en-US" sz="1200" dirty="0" smtClean="0">
                <a:latin typeface="KBScaredStraight" panose="02000603000000000000" pitchFamily="2" charset="0"/>
                <a:ea typeface="KBScaredStraight" panose="02000603000000000000" pitchFamily="2" charset="0"/>
              </a:rPr>
              <a:t>© 2015 Brain Wrinkles</a:t>
            </a:r>
            <a:endParaRPr lang="en-US" sz="1200" dirty="0">
              <a:latin typeface="KBScaredStraight" panose="02000603000000000000" pitchFamily="2" charset="0"/>
              <a:ea typeface="KBScaredStraight" panose="02000603000000000000" pitchFamily="2" charset="0"/>
            </a:endParaRPr>
          </a:p>
        </p:txBody>
      </p:sp>
    </p:spTree>
    <p:extLst>
      <p:ext uri="{BB962C8B-B14F-4D97-AF65-F5344CB8AC3E}">
        <p14:creationId xmlns:p14="http://schemas.microsoft.com/office/powerpoint/2010/main" val="392722065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dpi="0" rotWithShape="1">
            <a:blip r:embed="rId2"/>
            <a:srcRec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769953" y="14514"/>
            <a:ext cx="10668000" cy="6858000"/>
          </a:xfrm>
          <a:prstGeom prst="rect">
            <a:avLst/>
          </a:prstGeom>
          <a:solidFill>
            <a:srgbClr val="0F6295"/>
          </a:solidFill>
          <a:ln w="381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002181" y="43341"/>
            <a:ext cx="10203543" cy="685800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291740" y="36185"/>
            <a:ext cx="5600829" cy="1569660"/>
          </a:xfrm>
          <a:prstGeom prst="rect">
            <a:avLst/>
          </a:prstGeom>
          <a:noFill/>
        </p:spPr>
        <p:txBody>
          <a:bodyPr wrap="none" lIns="91440" tIns="45720" rIns="91440" bIns="45720">
            <a:spAutoFit/>
          </a:bodyPr>
          <a:lstStyle/>
          <a:p>
            <a:pPr algn="ctr"/>
            <a:r>
              <a:rPr lang="en-US" sz="9600" b="1" dirty="0" smtClean="0">
                <a:ln w="38100">
                  <a:solidFill>
                    <a:sysClr val="windowText" lastClr="000000"/>
                  </a:solidFill>
                  <a:prstDash val="solid"/>
                </a:ln>
                <a:solidFill>
                  <a:srgbClr val="0F6295"/>
                </a:solidFill>
                <a:effectLst>
                  <a:glow rad="101600">
                    <a:srgbClr val="01B488"/>
                  </a:glow>
                  <a:outerShdw blurRad="38100" dist="22860" dir="5400000" algn="tl" rotWithShape="0">
                    <a:srgbClr val="000000">
                      <a:alpha val="30000"/>
                    </a:srgbClr>
                  </a:outerShdw>
                </a:effectLst>
                <a:latin typeface="KG Second Chances Solid" panose="02000000000000000000" pitchFamily="2" charset="0"/>
              </a:rPr>
              <a:t>Answer:</a:t>
            </a:r>
            <a:endParaRPr lang="en-US" sz="9600" b="1" cap="none" spc="0" dirty="0">
              <a:ln w="38100">
                <a:solidFill>
                  <a:sysClr val="windowText" lastClr="000000"/>
                </a:solidFill>
                <a:prstDash val="solid"/>
              </a:ln>
              <a:solidFill>
                <a:srgbClr val="0F6295"/>
              </a:solidFill>
              <a:effectLst>
                <a:glow rad="101600">
                  <a:srgbClr val="01B488"/>
                </a:glow>
                <a:outerShdw blurRad="38100" dist="22860" dir="5400000" algn="tl" rotWithShape="0">
                  <a:srgbClr val="000000">
                    <a:alpha val="30000"/>
                  </a:srgbClr>
                </a:outerShdw>
              </a:effectLst>
              <a:latin typeface="KG Second Chances Solid" panose="02000000000000000000" pitchFamily="2" charset="0"/>
            </a:endParaRPr>
          </a:p>
        </p:txBody>
      </p:sp>
      <p:sp>
        <p:nvSpPr>
          <p:cNvPr id="10" name="TextBox 9"/>
          <p:cNvSpPr txBox="1"/>
          <p:nvPr/>
        </p:nvSpPr>
        <p:spPr>
          <a:xfrm>
            <a:off x="766067" y="6657820"/>
            <a:ext cx="2653250" cy="276999"/>
          </a:xfrm>
          <a:prstGeom prst="rect">
            <a:avLst/>
          </a:prstGeom>
          <a:noFill/>
        </p:spPr>
        <p:txBody>
          <a:bodyPr wrap="square" rtlCol="0">
            <a:spAutoFit/>
          </a:bodyPr>
          <a:lstStyle/>
          <a:p>
            <a:r>
              <a:rPr lang="en-US" sz="1200" dirty="0" smtClean="0">
                <a:latin typeface="KBScaredStraight" panose="02000603000000000000" pitchFamily="2" charset="0"/>
                <a:ea typeface="KBScaredStraight" panose="02000603000000000000" pitchFamily="2" charset="0"/>
              </a:rPr>
              <a:t>© 2015 Brain Wrinkles</a:t>
            </a:r>
            <a:endParaRPr lang="en-US" sz="1200" dirty="0">
              <a:latin typeface="KBScaredStraight" panose="02000603000000000000" pitchFamily="2" charset="0"/>
              <a:ea typeface="KBScaredStraight" panose="02000603000000000000" pitchFamily="2" charset="0"/>
            </a:endParaRPr>
          </a:p>
        </p:txBody>
      </p:sp>
      <p:sp>
        <p:nvSpPr>
          <p:cNvPr id="8" name="TextBox 7"/>
          <p:cNvSpPr txBox="1"/>
          <p:nvPr/>
        </p:nvSpPr>
        <p:spPr>
          <a:xfrm>
            <a:off x="988440" y="1879491"/>
            <a:ext cx="10207427" cy="4001095"/>
          </a:xfrm>
          <a:prstGeom prst="rect">
            <a:avLst/>
          </a:prstGeom>
          <a:noFill/>
        </p:spPr>
        <p:txBody>
          <a:bodyPr wrap="square" rtlCol="0">
            <a:spAutoFit/>
          </a:bodyPr>
          <a:lstStyle/>
          <a:p>
            <a:pPr algn="ctr"/>
            <a:r>
              <a:rPr lang="en-US" sz="6600" b="1" dirty="0" smtClean="0">
                <a:latin typeface="KBScaredStraight" panose="02000603000000000000" pitchFamily="2" charset="0"/>
                <a:ea typeface="KBScaredStraight" panose="02000603000000000000" pitchFamily="2" charset="0"/>
              </a:rPr>
              <a:t>True</a:t>
            </a:r>
            <a:endParaRPr lang="en-US" sz="6600" dirty="0">
              <a:latin typeface="KBScaredStraight" panose="02000603000000000000" pitchFamily="2" charset="0"/>
              <a:ea typeface="KBScaredStraight" panose="02000603000000000000" pitchFamily="2" charset="0"/>
            </a:endParaRPr>
          </a:p>
          <a:p>
            <a:pPr marL="457200" indent="-457200">
              <a:buFont typeface="Arial" panose="020B0604020202020204" pitchFamily="34" charset="0"/>
              <a:buChar char="•"/>
            </a:pPr>
            <a:endParaRPr lang="en-US" sz="3200" dirty="0" smtClean="0">
              <a:solidFill>
                <a:sysClr val="windowText" lastClr="000000"/>
              </a:solidFill>
              <a:latin typeface="KBScaredStraight" panose="02000603000000000000" pitchFamily="2" charset="0"/>
              <a:ea typeface="KBScaredStraight" panose="02000603000000000000" pitchFamily="2" charset="0"/>
            </a:endParaRPr>
          </a:p>
          <a:p>
            <a:pPr marL="457200" indent="-457200">
              <a:buFont typeface="Arial" panose="020B0604020202020204" pitchFamily="34" charset="0"/>
              <a:buChar char="•"/>
            </a:pPr>
            <a:endParaRPr lang="en-US" sz="3200" dirty="0">
              <a:solidFill>
                <a:sysClr val="windowText" lastClr="000000"/>
              </a:solidFill>
              <a:latin typeface="KBScaredStraight" panose="02000603000000000000" pitchFamily="2" charset="0"/>
              <a:ea typeface="KBScaredStraight" panose="02000603000000000000" pitchFamily="2" charset="0"/>
            </a:endParaRPr>
          </a:p>
          <a:p>
            <a:pPr marL="457200" indent="-457200">
              <a:buFont typeface="Arial" panose="020B0604020202020204" pitchFamily="34" charset="0"/>
              <a:buChar char="•"/>
            </a:pPr>
            <a:endParaRPr lang="en-US" sz="3200" dirty="0" smtClean="0">
              <a:solidFill>
                <a:sysClr val="windowText" lastClr="000000"/>
              </a:solidFill>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pPr>
            <a:endParaRPr lang="en-US" sz="3200" dirty="0">
              <a:solidFill>
                <a:sysClr val="windowText" lastClr="000000"/>
              </a:solidFill>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pPr>
            <a:endParaRPr lang="en-US" sz="3200" dirty="0" smtClean="0">
              <a:solidFill>
                <a:sysClr val="windowText" lastClr="000000"/>
              </a:solidFill>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pPr>
            <a:endParaRPr lang="en-US" sz="2800" dirty="0">
              <a:solidFill>
                <a:sysClr val="windowText" lastClr="000000"/>
              </a:solidFill>
              <a:latin typeface="KBScaredStraight" panose="02000603000000000000" pitchFamily="2" charset="0"/>
              <a:ea typeface="KBScaredStraight" panose="02000603000000000000" pitchFamily="2" charset="0"/>
            </a:endParaRPr>
          </a:p>
        </p:txBody>
      </p:sp>
    </p:spTree>
    <p:extLst>
      <p:ext uri="{BB962C8B-B14F-4D97-AF65-F5344CB8AC3E}">
        <p14:creationId xmlns:p14="http://schemas.microsoft.com/office/powerpoint/2010/main" val="110508084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dpi="0" rotWithShape="1">
            <a:blip r:embed="rId2"/>
            <a:srcRec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769953" y="14514"/>
            <a:ext cx="10668000" cy="6858000"/>
          </a:xfrm>
          <a:prstGeom prst="rect">
            <a:avLst/>
          </a:prstGeom>
          <a:solidFill>
            <a:srgbClr val="0F6295"/>
          </a:solidFill>
          <a:ln w="381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002181" y="43341"/>
            <a:ext cx="10203543" cy="685800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2531723" y="36185"/>
            <a:ext cx="7120860" cy="1569660"/>
          </a:xfrm>
          <a:prstGeom prst="rect">
            <a:avLst/>
          </a:prstGeom>
          <a:noFill/>
        </p:spPr>
        <p:txBody>
          <a:bodyPr wrap="none" lIns="91440" tIns="45720" rIns="91440" bIns="45720">
            <a:spAutoFit/>
          </a:bodyPr>
          <a:lstStyle/>
          <a:p>
            <a:pPr algn="ctr"/>
            <a:r>
              <a:rPr lang="en-US" sz="9600" b="1" dirty="0" smtClean="0">
                <a:ln w="38100">
                  <a:solidFill>
                    <a:sysClr val="windowText" lastClr="000000"/>
                  </a:solidFill>
                  <a:prstDash val="solid"/>
                </a:ln>
                <a:solidFill>
                  <a:srgbClr val="0F6295"/>
                </a:solidFill>
                <a:effectLst>
                  <a:glow rad="101600">
                    <a:srgbClr val="01B488"/>
                  </a:glow>
                  <a:outerShdw blurRad="38100" dist="22860" dir="5400000" algn="tl" rotWithShape="0">
                    <a:srgbClr val="000000">
                      <a:alpha val="30000"/>
                    </a:srgbClr>
                  </a:outerShdw>
                </a:effectLst>
                <a:latin typeface="KG Second Chances Solid" panose="02000000000000000000" pitchFamily="2" charset="0"/>
              </a:rPr>
              <a:t>Show Me 11</a:t>
            </a:r>
            <a:endParaRPr lang="en-US" sz="9600" b="1" cap="none" spc="0" dirty="0">
              <a:ln w="38100">
                <a:solidFill>
                  <a:sysClr val="windowText" lastClr="000000"/>
                </a:solidFill>
                <a:prstDash val="solid"/>
              </a:ln>
              <a:solidFill>
                <a:srgbClr val="0F6295"/>
              </a:solidFill>
              <a:effectLst>
                <a:glow rad="101600">
                  <a:srgbClr val="01B488"/>
                </a:glow>
                <a:outerShdw blurRad="38100" dist="22860" dir="5400000" algn="tl" rotWithShape="0">
                  <a:srgbClr val="000000">
                    <a:alpha val="30000"/>
                  </a:srgbClr>
                </a:outerShdw>
              </a:effectLst>
              <a:latin typeface="KG Second Chances Solid" panose="02000000000000000000" pitchFamily="2" charset="0"/>
            </a:endParaRPr>
          </a:p>
        </p:txBody>
      </p:sp>
      <p:sp>
        <p:nvSpPr>
          <p:cNvPr id="6" name="TextBox 5"/>
          <p:cNvSpPr txBox="1"/>
          <p:nvPr/>
        </p:nvSpPr>
        <p:spPr>
          <a:xfrm>
            <a:off x="1653988" y="1960173"/>
            <a:ext cx="8942294" cy="5201424"/>
          </a:xfrm>
          <a:prstGeom prst="rect">
            <a:avLst/>
          </a:prstGeom>
          <a:noFill/>
        </p:spPr>
        <p:txBody>
          <a:bodyPr wrap="square" rtlCol="0">
            <a:spAutoFit/>
          </a:bodyPr>
          <a:lstStyle/>
          <a:p>
            <a:pPr algn="ctr"/>
            <a:r>
              <a:rPr lang="en-US" sz="4800" b="1" dirty="0" smtClean="0">
                <a:latin typeface="KBScaredStraight" panose="02000603000000000000" pitchFamily="2" charset="0"/>
                <a:ea typeface="KBScaredStraight" panose="02000603000000000000" pitchFamily="2" charset="0"/>
              </a:rPr>
              <a:t>A savings account is a way of spending money right away.</a:t>
            </a:r>
            <a:endParaRPr lang="en-US" sz="4800" b="1" dirty="0">
              <a:latin typeface="KBScaredStraight" panose="02000603000000000000" pitchFamily="2" charset="0"/>
              <a:ea typeface="KBScaredStraight" panose="02000603000000000000" pitchFamily="2" charset="0"/>
            </a:endParaRPr>
          </a:p>
          <a:p>
            <a:pPr marL="457200" indent="-457200">
              <a:buFont typeface="Arial" panose="020B0604020202020204" pitchFamily="34" charset="0"/>
              <a:buChar char="•"/>
            </a:pPr>
            <a:endParaRPr lang="en-US" sz="3200" dirty="0" smtClean="0">
              <a:solidFill>
                <a:sysClr val="windowText" lastClr="000000"/>
              </a:solidFill>
              <a:latin typeface="KBScaredStraight" panose="02000603000000000000" pitchFamily="2" charset="0"/>
              <a:ea typeface="KBScaredStraight" panose="02000603000000000000" pitchFamily="2" charset="0"/>
            </a:endParaRPr>
          </a:p>
          <a:p>
            <a:pPr marL="457200" indent="-457200">
              <a:buFont typeface="Arial" panose="020B0604020202020204" pitchFamily="34" charset="0"/>
              <a:buChar char="•"/>
            </a:pPr>
            <a:endParaRPr lang="en-US" sz="3200" dirty="0">
              <a:solidFill>
                <a:sysClr val="windowText" lastClr="000000"/>
              </a:solidFill>
              <a:latin typeface="KBScaredStraight" panose="02000603000000000000" pitchFamily="2" charset="0"/>
              <a:ea typeface="KBScaredStraight" panose="02000603000000000000" pitchFamily="2" charset="0"/>
            </a:endParaRPr>
          </a:p>
          <a:p>
            <a:pPr marL="457200" indent="-457200">
              <a:buFont typeface="Arial" panose="020B0604020202020204" pitchFamily="34" charset="0"/>
              <a:buChar char="•"/>
            </a:pPr>
            <a:endParaRPr lang="en-US" sz="3200" dirty="0" smtClean="0">
              <a:solidFill>
                <a:sysClr val="windowText" lastClr="000000"/>
              </a:solidFill>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pPr>
            <a:endParaRPr lang="en-US" sz="3200" dirty="0">
              <a:solidFill>
                <a:sysClr val="windowText" lastClr="000000"/>
              </a:solidFill>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pPr>
            <a:endParaRPr lang="en-US" sz="3200" dirty="0" smtClean="0">
              <a:solidFill>
                <a:sysClr val="windowText" lastClr="000000"/>
              </a:solidFill>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pPr>
            <a:endParaRPr lang="en-US" sz="2800" dirty="0">
              <a:solidFill>
                <a:sysClr val="windowText" lastClr="000000"/>
              </a:solidFill>
              <a:latin typeface="KBScaredStraight" panose="02000603000000000000" pitchFamily="2" charset="0"/>
              <a:ea typeface="KBScaredStraight" panose="02000603000000000000" pitchFamily="2" charset="0"/>
            </a:endParaRPr>
          </a:p>
        </p:txBody>
      </p:sp>
      <p:sp>
        <p:nvSpPr>
          <p:cNvPr id="10" name="TextBox 9"/>
          <p:cNvSpPr txBox="1"/>
          <p:nvPr/>
        </p:nvSpPr>
        <p:spPr>
          <a:xfrm>
            <a:off x="766067" y="6657820"/>
            <a:ext cx="2653250" cy="276999"/>
          </a:xfrm>
          <a:prstGeom prst="rect">
            <a:avLst/>
          </a:prstGeom>
          <a:noFill/>
        </p:spPr>
        <p:txBody>
          <a:bodyPr wrap="square" rtlCol="0">
            <a:spAutoFit/>
          </a:bodyPr>
          <a:lstStyle/>
          <a:p>
            <a:r>
              <a:rPr lang="en-US" sz="1200" dirty="0" smtClean="0">
                <a:latin typeface="KBScaredStraight" panose="02000603000000000000" pitchFamily="2" charset="0"/>
                <a:ea typeface="KBScaredStraight" panose="02000603000000000000" pitchFamily="2" charset="0"/>
              </a:rPr>
              <a:t>© 2015 Brain Wrinkles</a:t>
            </a:r>
            <a:endParaRPr lang="en-US" sz="1200" dirty="0">
              <a:latin typeface="KBScaredStraight" panose="02000603000000000000" pitchFamily="2" charset="0"/>
              <a:ea typeface="KBScaredStraight" panose="02000603000000000000" pitchFamily="2" charset="0"/>
            </a:endParaRPr>
          </a:p>
        </p:txBody>
      </p:sp>
    </p:spTree>
    <p:extLst>
      <p:ext uri="{BB962C8B-B14F-4D97-AF65-F5344CB8AC3E}">
        <p14:creationId xmlns:p14="http://schemas.microsoft.com/office/powerpoint/2010/main" val="246089445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dpi="0" rotWithShape="1">
            <a:blip r:embed="rId2"/>
            <a:srcRec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769953" y="14514"/>
            <a:ext cx="10668000" cy="6858000"/>
          </a:xfrm>
          <a:prstGeom prst="rect">
            <a:avLst/>
          </a:prstGeom>
          <a:solidFill>
            <a:srgbClr val="0F6295"/>
          </a:solidFill>
          <a:ln w="381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002181" y="43341"/>
            <a:ext cx="10203543" cy="685800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291740" y="36185"/>
            <a:ext cx="5600829" cy="1569660"/>
          </a:xfrm>
          <a:prstGeom prst="rect">
            <a:avLst/>
          </a:prstGeom>
          <a:noFill/>
        </p:spPr>
        <p:txBody>
          <a:bodyPr wrap="none" lIns="91440" tIns="45720" rIns="91440" bIns="45720">
            <a:spAutoFit/>
          </a:bodyPr>
          <a:lstStyle/>
          <a:p>
            <a:pPr algn="ctr"/>
            <a:r>
              <a:rPr lang="en-US" sz="9600" b="1" dirty="0" smtClean="0">
                <a:ln w="38100">
                  <a:solidFill>
                    <a:sysClr val="windowText" lastClr="000000"/>
                  </a:solidFill>
                  <a:prstDash val="solid"/>
                </a:ln>
                <a:solidFill>
                  <a:srgbClr val="0F6295"/>
                </a:solidFill>
                <a:effectLst>
                  <a:glow rad="101600">
                    <a:srgbClr val="01B488"/>
                  </a:glow>
                  <a:outerShdw blurRad="38100" dist="22860" dir="5400000" algn="tl" rotWithShape="0">
                    <a:srgbClr val="000000">
                      <a:alpha val="30000"/>
                    </a:srgbClr>
                  </a:outerShdw>
                </a:effectLst>
                <a:latin typeface="KG Second Chances Solid" panose="02000000000000000000" pitchFamily="2" charset="0"/>
              </a:rPr>
              <a:t>Answer:</a:t>
            </a:r>
            <a:endParaRPr lang="en-US" sz="9600" b="1" cap="none" spc="0" dirty="0">
              <a:ln w="38100">
                <a:solidFill>
                  <a:sysClr val="windowText" lastClr="000000"/>
                </a:solidFill>
                <a:prstDash val="solid"/>
              </a:ln>
              <a:solidFill>
                <a:srgbClr val="0F6295"/>
              </a:solidFill>
              <a:effectLst>
                <a:glow rad="101600">
                  <a:srgbClr val="01B488"/>
                </a:glow>
                <a:outerShdw blurRad="38100" dist="22860" dir="5400000" algn="tl" rotWithShape="0">
                  <a:srgbClr val="000000">
                    <a:alpha val="30000"/>
                  </a:srgbClr>
                </a:outerShdw>
              </a:effectLst>
              <a:latin typeface="KG Second Chances Solid" panose="02000000000000000000" pitchFamily="2" charset="0"/>
            </a:endParaRPr>
          </a:p>
        </p:txBody>
      </p:sp>
      <p:sp>
        <p:nvSpPr>
          <p:cNvPr id="10" name="TextBox 9"/>
          <p:cNvSpPr txBox="1"/>
          <p:nvPr/>
        </p:nvSpPr>
        <p:spPr>
          <a:xfrm>
            <a:off x="766067" y="6657820"/>
            <a:ext cx="2653250" cy="276999"/>
          </a:xfrm>
          <a:prstGeom prst="rect">
            <a:avLst/>
          </a:prstGeom>
          <a:noFill/>
        </p:spPr>
        <p:txBody>
          <a:bodyPr wrap="square" rtlCol="0">
            <a:spAutoFit/>
          </a:bodyPr>
          <a:lstStyle/>
          <a:p>
            <a:r>
              <a:rPr lang="en-US" sz="1200" dirty="0" smtClean="0">
                <a:latin typeface="KBScaredStraight" panose="02000603000000000000" pitchFamily="2" charset="0"/>
                <a:ea typeface="KBScaredStraight" panose="02000603000000000000" pitchFamily="2" charset="0"/>
              </a:rPr>
              <a:t>© 2015 Brain Wrinkles</a:t>
            </a:r>
            <a:endParaRPr lang="en-US" sz="1200" dirty="0">
              <a:latin typeface="KBScaredStraight" panose="02000603000000000000" pitchFamily="2" charset="0"/>
              <a:ea typeface="KBScaredStraight" panose="02000603000000000000" pitchFamily="2" charset="0"/>
            </a:endParaRPr>
          </a:p>
        </p:txBody>
      </p:sp>
      <p:sp>
        <p:nvSpPr>
          <p:cNvPr id="8" name="TextBox 7"/>
          <p:cNvSpPr txBox="1"/>
          <p:nvPr/>
        </p:nvSpPr>
        <p:spPr>
          <a:xfrm>
            <a:off x="988440" y="1879491"/>
            <a:ext cx="10207427" cy="6032421"/>
          </a:xfrm>
          <a:prstGeom prst="rect">
            <a:avLst/>
          </a:prstGeom>
          <a:noFill/>
        </p:spPr>
        <p:txBody>
          <a:bodyPr wrap="square" rtlCol="0">
            <a:spAutoFit/>
          </a:bodyPr>
          <a:lstStyle/>
          <a:p>
            <a:pPr algn="ctr"/>
            <a:r>
              <a:rPr lang="en-US" sz="6600" b="1" dirty="0" smtClean="0">
                <a:latin typeface="KBScaredStraight" panose="02000603000000000000" pitchFamily="2" charset="0"/>
                <a:ea typeface="KBScaredStraight" panose="02000603000000000000" pitchFamily="2" charset="0"/>
              </a:rPr>
              <a:t>False – </a:t>
            </a:r>
          </a:p>
          <a:p>
            <a:pPr algn="ctr"/>
            <a:r>
              <a:rPr lang="en-US" sz="6600" b="1" dirty="0" smtClean="0">
                <a:latin typeface="KBScaredStraight" panose="02000603000000000000" pitchFamily="2" charset="0"/>
                <a:ea typeface="KBScaredStraight" panose="02000603000000000000" pitchFamily="2" charset="0"/>
              </a:rPr>
              <a:t>It is a plan for investing money for future gains.</a:t>
            </a:r>
            <a:endParaRPr lang="en-US" sz="6600" b="1" dirty="0">
              <a:latin typeface="KBScaredStraight" panose="02000603000000000000" pitchFamily="2" charset="0"/>
              <a:ea typeface="KBScaredStraight" panose="02000603000000000000" pitchFamily="2" charset="0"/>
            </a:endParaRPr>
          </a:p>
          <a:p>
            <a:pPr marL="457200" indent="-457200">
              <a:buFont typeface="Arial" panose="020B0604020202020204" pitchFamily="34" charset="0"/>
              <a:buChar char="•"/>
            </a:pPr>
            <a:endParaRPr lang="en-US" sz="3200" dirty="0" smtClean="0">
              <a:solidFill>
                <a:sysClr val="windowText" lastClr="000000"/>
              </a:solidFill>
              <a:latin typeface="KBScaredStraight" panose="02000603000000000000" pitchFamily="2" charset="0"/>
              <a:ea typeface="KBScaredStraight" panose="02000603000000000000" pitchFamily="2" charset="0"/>
            </a:endParaRPr>
          </a:p>
          <a:p>
            <a:pPr marL="457200" indent="-457200">
              <a:buFont typeface="Arial" panose="020B0604020202020204" pitchFamily="34" charset="0"/>
              <a:buChar char="•"/>
            </a:pPr>
            <a:endParaRPr lang="en-US" sz="3200" dirty="0">
              <a:solidFill>
                <a:sysClr val="windowText" lastClr="000000"/>
              </a:solidFill>
              <a:latin typeface="KBScaredStraight" panose="02000603000000000000" pitchFamily="2" charset="0"/>
              <a:ea typeface="KBScaredStraight" panose="02000603000000000000" pitchFamily="2" charset="0"/>
            </a:endParaRPr>
          </a:p>
          <a:p>
            <a:pPr marL="457200" indent="-457200">
              <a:buFont typeface="Arial" panose="020B0604020202020204" pitchFamily="34" charset="0"/>
              <a:buChar char="•"/>
            </a:pPr>
            <a:endParaRPr lang="en-US" sz="3200" dirty="0" smtClean="0">
              <a:solidFill>
                <a:sysClr val="windowText" lastClr="000000"/>
              </a:solidFill>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pPr>
            <a:endParaRPr lang="en-US" sz="3200" dirty="0">
              <a:solidFill>
                <a:sysClr val="windowText" lastClr="000000"/>
              </a:solidFill>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pPr>
            <a:endParaRPr lang="en-US" sz="3200" dirty="0" smtClean="0">
              <a:solidFill>
                <a:sysClr val="windowText" lastClr="000000"/>
              </a:solidFill>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pPr>
            <a:endParaRPr lang="en-US" sz="2800" dirty="0">
              <a:solidFill>
                <a:sysClr val="windowText" lastClr="000000"/>
              </a:solidFill>
              <a:latin typeface="KBScaredStraight" panose="02000603000000000000" pitchFamily="2" charset="0"/>
              <a:ea typeface="KBScaredStraight" panose="02000603000000000000" pitchFamily="2" charset="0"/>
            </a:endParaRPr>
          </a:p>
        </p:txBody>
      </p:sp>
    </p:spTree>
    <p:extLst>
      <p:ext uri="{BB962C8B-B14F-4D97-AF65-F5344CB8AC3E}">
        <p14:creationId xmlns:p14="http://schemas.microsoft.com/office/powerpoint/2010/main" val="15219161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00910" y="-14270"/>
            <a:ext cx="11211950" cy="8761373"/>
          </a:xfrm>
          <a:prstGeom prst="rect">
            <a:avLst/>
          </a:prstGeom>
        </p:spPr>
        <p:txBody>
          <a:bodyPr wrap="square">
            <a:spAutoFit/>
          </a:bodyPr>
          <a:lstStyle/>
          <a:p>
            <a:pPr>
              <a:lnSpc>
                <a:spcPct val="107000"/>
              </a:lnSpc>
              <a:spcAft>
                <a:spcPts val="800"/>
              </a:spcAft>
            </a:pPr>
            <a:endParaRPr lang="en-US" sz="1400" dirty="0" smtClean="0">
              <a:latin typeface="KG Second Chances Solid" panose="02000000000000000000" pitchFamily="2" charset="0"/>
              <a:ea typeface="Calibri" panose="020F0502020204030204" pitchFamily="34" charset="0"/>
              <a:cs typeface="Arial" panose="020B0604020202020204" pitchFamily="34" charset="0"/>
            </a:endParaRPr>
          </a:p>
          <a:p>
            <a:pPr algn="ctr">
              <a:lnSpc>
                <a:spcPct val="107000"/>
              </a:lnSpc>
              <a:spcAft>
                <a:spcPts val="800"/>
              </a:spcAft>
            </a:pPr>
            <a:r>
              <a:rPr lang="en-US" sz="4400" dirty="0" smtClean="0">
                <a:latin typeface="KG Second Chances Solid" panose="02000000000000000000" pitchFamily="2" charset="0"/>
              </a:rPr>
              <a:t>Teacher Info – Personal Finance Questions</a:t>
            </a:r>
          </a:p>
          <a:p>
            <a:pPr algn="ctr">
              <a:lnSpc>
                <a:spcPct val="107000"/>
              </a:lnSpc>
              <a:spcAft>
                <a:spcPts val="800"/>
              </a:spcAft>
            </a:pPr>
            <a:endParaRPr lang="en-US" sz="3000" dirty="0">
              <a:latin typeface="KG Second Chances Solid" panose="02000000000000000000" pitchFamily="2" charset="0"/>
              <a:ea typeface="KBScaredStraight" panose="02000603000000000000" pitchFamily="2" charset="0"/>
            </a:endParaRPr>
          </a:p>
          <a:p>
            <a:pPr algn="ctr">
              <a:lnSpc>
                <a:spcPct val="107000"/>
              </a:lnSpc>
              <a:spcAft>
                <a:spcPts val="800"/>
              </a:spcAft>
            </a:pPr>
            <a:endParaRPr lang="en-US" sz="100" dirty="0" smtClean="0">
              <a:latin typeface="KBScaredStraight" panose="02000603000000000000" pitchFamily="2" charset="0"/>
              <a:ea typeface="KBScaredStraight" panose="02000603000000000000" pitchFamily="2" charset="0"/>
            </a:endParaRPr>
          </a:p>
          <a:p>
            <a:pPr marL="457200" indent="-457200">
              <a:lnSpc>
                <a:spcPct val="107000"/>
              </a:lnSpc>
              <a:spcAft>
                <a:spcPts val="800"/>
              </a:spcAft>
              <a:buFont typeface="Arial" panose="020B0604020202020204" pitchFamily="34" charset="0"/>
              <a:buChar char="•"/>
            </a:pPr>
            <a:r>
              <a:rPr lang="en-US" sz="3200" dirty="0">
                <a:latin typeface="KBScaredStraight" panose="02000603000000000000" pitchFamily="2" charset="0"/>
                <a:ea typeface="KBScaredStraight" panose="02000603000000000000" pitchFamily="2" charset="0"/>
                <a:cs typeface="Arial" panose="020B0604020202020204" pitchFamily="34" charset="0"/>
              </a:rPr>
              <a:t>Print off the </a:t>
            </a:r>
            <a:r>
              <a:rPr lang="en-US" sz="3200" dirty="0" smtClean="0">
                <a:latin typeface="KBScaredStraight" panose="02000603000000000000" pitchFamily="2" charset="0"/>
                <a:ea typeface="KBScaredStraight" panose="02000603000000000000" pitchFamily="2" charset="0"/>
                <a:cs typeface="Arial" panose="020B0604020202020204" pitchFamily="34" charset="0"/>
              </a:rPr>
              <a:t>Personal Finance Questions handout for </a:t>
            </a:r>
            <a:r>
              <a:rPr lang="en-US" sz="3200" dirty="0">
                <a:latin typeface="KBScaredStraight" panose="02000603000000000000" pitchFamily="2" charset="0"/>
                <a:ea typeface="KBScaredStraight" panose="02000603000000000000" pitchFamily="2" charset="0"/>
                <a:cs typeface="Arial" panose="020B0604020202020204" pitchFamily="34" charset="0"/>
              </a:rPr>
              <a:t>each student. </a:t>
            </a:r>
          </a:p>
          <a:p>
            <a:pPr marL="457200" indent="-457200">
              <a:lnSpc>
                <a:spcPct val="107000"/>
              </a:lnSpc>
              <a:spcAft>
                <a:spcPts val="800"/>
              </a:spcAft>
              <a:buFont typeface="Arial" panose="020B0604020202020204" pitchFamily="34" charset="0"/>
              <a:buChar char="•"/>
            </a:pPr>
            <a:r>
              <a:rPr lang="en-US" sz="3200" dirty="0">
                <a:latin typeface="KBScaredStraight" panose="02000603000000000000" pitchFamily="2" charset="0"/>
                <a:ea typeface="KBScaredStraight" panose="02000603000000000000" pitchFamily="2" charset="0"/>
                <a:cs typeface="Arial" panose="020B0604020202020204" pitchFamily="34" charset="0"/>
              </a:rPr>
              <a:t>They should </a:t>
            </a:r>
            <a:r>
              <a:rPr lang="en-US" sz="3200" dirty="0" smtClean="0">
                <a:latin typeface="KBScaredStraight" panose="02000603000000000000" pitchFamily="2" charset="0"/>
                <a:ea typeface="KBScaredStraight" panose="02000603000000000000" pitchFamily="2" charset="0"/>
                <a:cs typeface="Arial" panose="020B0604020202020204" pitchFamily="34" charset="0"/>
              </a:rPr>
              <a:t>answer the questions after </a:t>
            </a:r>
            <a:r>
              <a:rPr lang="en-US" sz="3200" dirty="0">
                <a:latin typeface="KBScaredStraight" panose="02000603000000000000" pitchFamily="2" charset="0"/>
                <a:ea typeface="KBScaredStraight" panose="02000603000000000000" pitchFamily="2" charset="0"/>
                <a:cs typeface="Arial" panose="020B0604020202020204" pitchFamily="34" charset="0"/>
              </a:rPr>
              <a:t>discussing the presentation</a:t>
            </a:r>
            <a:r>
              <a:rPr lang="en-US" sz="3200" dirty="0" smtClean="0">
                <a:latin typeface="KBScaredStraight" panose="02000603000000000000" pitchFamily="2" charset="0"/>
                <a:ea typeface="KBScaredStraight" panose="02000603000000000000" pitchFamily="2" charset="0"/>
                <a:cs typeface="Arial" panose="020B0604020202020204" pitchFamily="34" charset="0"/>
              </a:rPr>
              <a:t>. Afterwards, check and share answers as a class.</a:t>
            </a:r>
          </a:p>
          <a:p>
            <a:pPr marL="457200" indent="-457200">
              <a:lnSpc>
                <a:spcPct val="107000"/>
              </a:lnSpc>
              <a:spcAft>
                <a:spcPts val="800"/>
              </a:spcAft>
              <a:buFont typeface="Arial" panose="020B0604020202020204" pitchFamily="34" charset="0"/>
              <a:buChar char="•"/>
            </a:pPr>
            <a:r>
              <a:rPr lang="en-US" sz="3200" dirty="0" smtClean="0">
                <a:latin typeface="KBScaredStraight" panose="02000603000000000000" pitchFamily="2" charset="0"/>
                <a:ea typeface="KBScaredStraight" panose="02000603000000000000" pitchFamily="2" charset="0"/>
                <a:cs typeface="Arial" panose="020B0604020202020204" pitchFamily="34" charset="0"/>
              </a:rPr>
              <a:t>*You can also use this as a quiz!</a:t>
            </a:r>
            <a:endParaRPr lang="en-US" sz="3200" dirty="0">
              <a:latin typeface="KBScaredStraight" panose="02000603000000000000" pitchFamily="2" charset="0"/>
              <a:ea typeface="KBScaredStraight" panose="02000603000000000000" pitchFamily="2" charset="0"/>
              <a:cs typeface="Arial" panose="020B0604020202020204" pitchFamily="34" charset="0"/>
            </a:endParaRPr>
          </a:p>
          <a:p>
            <a:pPr marL="457200" indent="-457200">
              <a:lnSpc>
                <a:spcPct val="107000"/>
              </a:lnSpc>
              <a:spcAft>
                <a:spcPts val="800"/>
              </a:spcAft>
              <a:buFont typeface="Arial" panose="020B0604020202020204" pitchFamily="34" charset="0"/>
              <a:buChar char="•"/>
            </a:pPr>
            <a:endParaRPr lang="en-US" sz="3200" dirty="0">
              <a:latin typeface="KBScaredStraight" panose="02000603000000000000" pitchFamily="2" charset="0"/>
              <a:ea typeface="KBScaredStraight" panose="02000603000000000000" pitchFamily="2" charset="0"/>
              <a:cs typeface="Arial" panose="020B0604020202020204" pitchFamily="34" charset="0"/>
            </a:endParaRPr>
          </a:p>
          <a:p>
            <a:pPr marL="457200" indent="-457200">
              <a:buFont typeface="Arial" panose="020B0604020202020204" pitchFamily="34" charset="0"/>
              <a:buChar char="•"/>
            </a:pPr>
            <a:endParaRPr lang="en-US" sz="2000" dirty="0">
              <a:latin typeface="KBScaredStraight" panose="02000603000000000000" pitchFamily="2" charset="0"/>
              <a:ea typeface="KBScaredStraight" panose="02000603000000000000" pitchFamily="2" charset="0"/>
            </a:endParaRPr>
          </a:p>
          <a:p>
            <a:pPr marL="457200" indent="-457200">
              <a:buFont typeface="Arial" panose="020B0604020202020204" pitchFamily="34" charset="0"/>
              <a:buChar char="•"/>
            </a:pPr>
            <a:endParaRPr lang="en-US" sz="2000" dirty="0" smtClean="0">
              <a:latin typeface="KBScaredStraight" panose="02000603000000000000" pitchFamily="2" charset="0"/>
              <a:ea typeface="KBScaredStraight" panose="02000603000000000000" pitchFamily="2" charset="0"/>
            </a:endParaRPr>
          </a:p>
          <a:p>
            <a:pPr marL="457200" indent="-457200">
              <a:buFont typeface="Arial" panose="020B0604020202020204" pitchFamily="34" charset="0"/>
              <a:buChar char="•"/>
            </a:pPr>
            <a:endParaRPr lang="en-US" sz="2400" dirty="0">
              <a:latin typeface="KBScaredStraight" panose="02000603000000000000" pitchFamily="2" charset="0"/>
              <a:ea typeface="KBScaredStraight" panose="02000603000000000000" pitchFamily="2" charset="0"/>
            </a:endParaRPr>
          </a:p>
          <a:p>
            <a:pPr marL="457200" indent="-457200">
              <a:buFont typeface="Arial" panose="020B0604020202020204" pitchFamily="34" charset="0"/>
              <a:buChar char="•"/>
            </a:pPr>
            <a:endParaRPr lang="en-US" sz="2400" dirty="0">
              <a:latin typeface="KBScaredStraight" panose="02000603000000000000" pitchFamily="2" charset="0"/>
              <a:ea typeface="KBScaredStraight" panose="02000603000000000000" pitchFamily="2" charset="0"/>
            </a:endParaRPr>
          </a:p>
          <a:p>
            <a:pPr marL="457200" indent="-457200">
              <a:buFont typeface="Arial" panose="020B0604020202020204" pitchFamily="34" charset="0"/>
              <a:buChar char="•"/>
            </a:pPr>
            <a:endParaRPr lang="en-US" sz="2000" dirty="0" smtClean="0">
              <a:latin typeface="KBScaredStraight" panose="02000603000000000000" pitchFamily="2" charset="0"/>
              <a:ea typeface="KBScaredStraight" panose="02000603000000000000" pitchFamily="2" charset="0"/>
            </a:endParaRPr>
          </a:p>
          <a:p>
            <a:pPr marL="457200" indent="-457200">
              <a:buFont typeface="Arial" panose="020B0604020202020204" pitchFamily="34" charset="0"/>
              <a:buChar char="•"/>
            </a:pPr>
            <a:endParaRPr lang="en-US" sz="2000" dirty="0" smtClean="0">
              <a:latin typeface="KBScaredStraight" panose="02000603000000000000" pitchFamily="2" charset="0"/>
              <a:ea typeface="KBScaredStraight" panose="02000603000000000000" pitchFamily="2" charset="0"/>
            </a:endParaRPr>
          </a:p>
        </p:txBody>
      </p:sp>
      <p:sp>
        <p:nvSpPr>
          <p:cNvPr id="2" name="Rounded Rectangle 1"/>
          <p:cNvSpPr/>
          <p:nvPr/>
        </p:nvSpPr>
        <p:spPr>
          <a:xfrm>
            <a:off x="212271" y="146957"/>
            <a:ext cx="11789229" cy="6498772"/>
          </a:xfrm>
          <a:prstGeom prst="roundRect">
            <a:avLst/>
          </a:prstGeom>
          <a:noFill/>
          <a:ln w="57150">
            <a:solidFill>
              <a:schemeClr val="tx1"/>
            </a:solidFill>
            <a:prstDash val="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6406" y="6624342"/>
            <a:ext cx="2653250" cy="276999"/>
          </a:xfrm>
          <a:prstGeom prst="rect">
            <a:avLst/>
          </a:prstGeom>
          <a:noFill/>
        </p:spPr>
        <p:txBody>
          <a:bodyPr wrap="square" rtlCol="0">
            <a:spAutoFit/>
          </a:bodyPr>
          <a:lstStyle/>
          <a:p>
            <a:r>
              <a:rPr lang="en-US" sz="1200" dirty="0" smtClean="0">
                <a:latin typeface="KBScaredStraight" panose="02000603000000000000" pitchFamily="2" charset="0"/>
                <a:ea typeface="KBScaredStraight" panose="02000603000000000000" pitchFamily="2" charset="0"/>
              </a:rPr>
              <a:t>© 2015 Brain Wrinkles</a:t>
            </a:r>
            <a:endParaRPr lang="en-US" sz="1200" dirty="0">
              <a:latin typeface="KBScaredStraight" panose="02000603000000000000" pitchFamily="2" charset="0"/>
              <a:ea typeface="KBScaredStraight" panose="02000603000000000000" pitchFamily="2" charset="0"/>
            </a:endParaRPr>
          </a:p>
        </p:txBody>
      </p:sp>
    </p:spTree>
    <p:extLst>
      <p:ext uri="{BB962C8B-B14F-4D97-AF65-F5344CB8AC3E}">
        <p14:creationId xmlns:p14="http://schemas.microsoft.com/office/powerpoint/2010/main" val="275687558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rot="5400000">
            <a:off x="8779855" y="3138573"/>
            <a:ext cx="5897833" cy="553998"/>
          </a:xfrm>
          <a:prstGeom prst="rect">
            <a:avLst/>
          </a:prstGeom>
          <a:noFill/>
        </p:spPr>
        <p:txBody>
          <a:bodyPr wrap="none" lIns="91440" tIns="45720" rIns="91440" bIns="45720">
            <a:spAutoFit/>
          </a:bodyPr>
          <a:lstStyle/>
          <a:p>
            <a:pPr algn="ctr"/>
            <a:r>
              <a:rPr lang="en-US" sz="3000" b="1" dirty="0" smtClean="0">
                <a:ln w="28575">
                  <a:solidFill>
                    <a:sysClr val="windowText" lastClr="000000"/>
                  </a:solidFill>
                  <a:prstDash val="solid"/>
                </a:ln>
                <a:solidFill>
                  <a:srgbClr val="FFFFFF"/>
                </a:solidFill>
                <a:effectLst>
                  <a:outerShdw blurRad="38100" dist="22860" dir="5400000" algn="tl" rotWithShape="0">
                    <a:srgbClr val="000000">
                      <a:alpha val="30000"/>
                    </a:srgbClr>
                  </a:outerShdw>
                </a:effectLst>
                <a:latin typeface="KG Second Chances Solid" panose="02000000000000000000" pitchFamily="2" charset="0"/>
              </a:rPr>
              <a:t>Personal Finance </a:t>
            </a:r>
            <a:r>
              <a:rPr lang="en-US" sz="3000" b="1" cap="none" spc="0" dirty="0" smtClean="0">
                <a:ln w="28575">
                  <a:solidFill>
                    <a:sysClr val="windowText" lastClr="000000"/>
                  </a:solidFill>
                  <a:prstDash val="solid"/>
                </a:ln>
                <a:solidFill>
                  <a:srgbClr val="FFFFFF"/>
                </a:solidFill>
                <a:effectLst>
                  <a:outerShdw blurRad="38100" dist="22860" dir="5400000" algn="tl" rotWithShape="0">
                    <a:srgbClr val="000000">
                      <a:alpha val="30000"/>
                    </a:srgbClr>
                  </a:outerShdw>
                </a:effectLst>
                <a:latin typeface="KG Second Chances Solid" panose="02000000000000000000" pitchFamily="2" charset="0"/>
              </a:rPr>
              <a:t>Questions</a:t>
            </a:r>
          </a:p>
        </p:txBody>
      </p:sp>
      <p:sp>
        <p:nvSpPr>
          <p:cNvPr id="6" name="TextBox 5"/>
          <p:cNvSpPr txBox="1"/>
          <p:nvPr/>
        </p:nvSpPr>
        <p:spPr>
          <a:xfrm rot="5400000">
            <a:off x="2996087" y="-1701214"/>
            <a:ext cx="6400800" cy="10233571"/>
          </a:xfrm>
          <a:prstGeom prst="rect">
            <a:avLst/>
          </a:prstGeom>
          <a:noFill/>
        </p:spPr>
        <p:txBody>
          <a:bodyPr wrap="square" rtlCol="0">
            <a:spAutoFit/>
          </a:bodyPr>
          <a:lstStyle/>
          <a:p>
            <a:pPr marL="285750" indent="-285750">
              <a:buAutoNum type="romanUcPeriod"/>
            </a:pPr>
            <a:r>
              <a:rPr lang="en-US" sz="1400" b="1" dirty="0" smtClean="0">
                <a:solidFill>
                  <a:sysClr val="windowText" lastClr="000000"/>
                </a:solidFill>
                <a:latin typeface="KBScaredStraight" panose="02000603000000000000" pitchFamily="2" charset="0"/>
                <a:ea typeface="KBScaredStraight" panose="02000603000000000000" pitchFamily="2" charset="0"/>
              </a:rPr>
              <a:t>Identify the following as either Money (M) or forms of Credit (C). </a:t>
            </a:r>
          </a:p>
          <a:p>
            <a:pPr marL="228600" indent="-228600">
              <a:lnSpc>
                <a:spcPct val="150000"/>
              </a:lnSpc>
              <a:buAutoNum type="arabicPeriod"/>
            </a:pPr>
            <a:r>
              <a:rPr lang="en-US" sz="1400" dirty="0" smtClean="0">
                <a:solidFill>
                  <a:sysClr val="windowText" lastClr="000000"/>
                </a:solidFill>
                <a:latin typeface="KBScaredStraight" panose="02000603000000000000" pitchFamily="2" charset="0"/>
                <a:ea typeface="KBScaredStraight" panose="02000603000000000000" pitchFamily="2" charset="0"/>
              </a:rPr>
              <a:t>Debit Card	 </a:t>
            </a:r>
            <a:r>
              <a:rPr lang="en-US" sz="1400" dirty="0" smtClean="0">
                <a:solidFill>
                  <a:sysClr val="windowText" lastClr="000000"/>
                </a:solidFill>
                <a:latin typeface="Tahoma" panose="020B0604030504040204" pitchFamily="34" charset="0"/>
                <a:ea typeface="Tahoma" panose="020B0604030504040204" pitchFamily="34" charset="0"/>
                <a:cs typeface="Tahoma" panose="020B0604030504040204" pitchFamily="34" charset="0"/>
              </a:rPr>
              <a:t>_____</a:t>
            </a:r>
          </a:p>
          <a:p>
            <a:pPr marL="228600" indent="-228600">
              <a:lnSpc>
                <a:spcPct val="150000"/>
              </a:lnSpc>
              <a:buAutoNum type="arabicPeriod"/>
            </a:pPr>
            <a:r>
              <a:rPr lang="en-US" sz="1400" dirty="0" smtClean="0">
                <a:solidFill>
                  <a:sysClr val="windowText" lastClr="000000"/>
                </a:solidFill>
                <a:latin typeface="KBScaredStraight" panose="02000603000000000000" pitchFamily="2" charset="0"/>
                <a:ea typeface="KBScaredStraight" panose="02000603000000000000" pitchFamily="2" charset="0"/>
              </a:rPr>
              <a:t>Currency (cash)	</a:t>
            </a:r>
            <a:r>
              <a:rPr lang="en-US" sz="1400" dirty="0">
                <a:solidFill>
                  <a:sysClr val="windowText" lastClr="000000"/>
                </a:solidFill>
                <a:latin typeface="Tahoma" panose="020B0604030504040204" pitchFamily="34" charset="0"/>
                <a:ea typeface="Tahoma" panose="020B0604030504040204" pitchFamily="34" charset="0"/>
                <a:cs typeface="Tahoma" panose="020B0604030504040204" pitchFamily="34" charset="0"/>
              </a:rPr>
              <a:t> _____</a:t>
            </a:r>
            <a:endParaRPr lang="en-US" sz="1400" dirty="0" smtClean="0">
              <a:solidFill>
                <a:sysClr val="windowText" lastClr="000000"/>
              </a:solidFill>
              <a:latin typeface="KBScaredStraight" panose="02000603000000000000" pitchFamily="2" charset="0"/>
              <a:ea typeface="KBScaredStraight" panose="02000603000000000000" pitchFamily="2" charset="0"/>
            </a:endParaRPr>
          </a:p>
          <a:p>
            <a:pPr marL="228600" indent="-228600">
              <a:lnSpc>
                <a:spcPct val="150000"/>
              </a:lnSpc>
              <a:buAutoNum type="arabicPeriod"/>
            </a:pPr>
            <a:r>
              <a:rPr lang="en-US" sz="1400" dirty="0" smtClean="0">
                <a:solidFill>
                  <a:sysClr val="windowText" lastClr="000000"/>
                </a:solidFill>
                <a:latin typeface="KBScaredStraight" panose="02000603000000000000" pitchFamily="2" charset="0"/>
                <a:ea typeface="KBScaredStraight" panose="02000603000000000000" pitchFamily="2" charset="0"/>
              </a:rPr>
              <a:t>Bank Loan	</a:t>
            </a:r>
            <a:r>
              <a:rPr lang="en-US" sz="1400" dirty="0">
                <a:solidFill>
                  <a:sysClr val="windowText" lastClr="000000"/>
                </a:solidFill>
                <a:latin typeface="Tahoma" panose="020B0604030504040204" pitchFamily="34" charset="0"/>
                <a:ea typeface="Tahoma" panose="020B0604030504040204" pitchFamily="34" charset="0"/>
                <a:cs typeface="Tahoma" panose="020B0604030504040204" pitchFamily="34" charset="0"/>
              </a:rPr>
              <a:t> _____</a:t>
            </a:r>
            <a:endParaRPr lang="en-US" sz="1400" dirty="0" smtClean="0">
              <a:solidFill>
                <a:sysClr val="windowText" lastClr="000000"/>
              </a:solidFill>
              <a:latin typeface="KBScaredStraight" panose="02000603000000000000" pitchFamily="2" charset="0"/>
              <a:ea typeface="KBScaredStraight" panose="02000603000000000000" pitchFamily="2" charset="0"/>
            </a:endParaRPr>
          </a:p>
          <a:p>
            <a:pPr marL="228600" indent="-228600">
              <a:lnSpc>
                <a:spcPct val="150000"/>
              </a:lnSpc>
              <a:buAutoNum type="arabicPeriod"/>
            </a:pPr>
            <a:r>
              <a:rPr lang="en-US" sz="1400" dirty="0" smtClean="0">
                <a:solidFill>
                  <a:sysClr val="windowText" lastClr="000000"/>
                </a:solidFill>
                <a:latin typeface="KBScaredStraight" panose="02000603000000000000" pitchFamily="2" charset="0"/>
                <a:ea typeface="KBScaredStraight" panose="02000603000000000000" pitchFamily="2" charset="0"/>
              </a:rPr>
              <a:t>Coins	</a:t>
            </a:r>
            <a:r>
              <a:rPr lang="en-US" sz="1400" dirty="0">
                <a:solidFill>
                  <a:sysClr val="windowText" lastClr="000000"/>
                </a:solidFill>
                <a:latin typeface="Tahoma" panose="020B0604030504040204" pitchFamily="34" charset="0"/>
                <a:ea typeface="Tahoma" panose="020B0604030504040204" pitchFamily="34" charset="0"/>
                <a:cs typeface="Tahoma" panose="020B0604030504040204" pitchFamily="34" charset="0"/>
              </a:rPr>
              <a:t> </a:t>
            </a:r>
            <a:r>
              <a:rPr lang="en-US" sz="1400" dirty="0" smtClean="0">
                <a:solidFill>
                  <a:sysClr val="windowText" lastClr="000000"/>
                </a:solidFill>
                <a:latin typeface="Tahoma" panose="020B0604030504040204" pitchFamily="34" charset="0"/>
                <a:ea typeface="Tahoma" panose="020B0604030504040204" pitchFamily="34" charset="0"/>
                <a:cs typeface="Tahoma" panose="020B0604030504040204" pitchFamily="34" charset="0"/>
              </a:rPr>
              <a:t>                 _____</a:t>
            </a:r>
            <a:endParaRPr lang="en-US" sz="1400" dirty="0" smtClean="0">
              <a:solidFill>
                <a:sysClr val="windowText" lastClr="000000"/>
              </a:solidFill>
              <a:latin typeface="KBScaredStraight" panose="02000603000000000000" pitchFamily="2" charset="0"/>
              <a:ea typeface="KBScaredStraight" panose="02000603000000000000" pitchFamily="2" charset="0"/>
            </a:endParaRPr>
          </a:p>
          <a:p>
            <a:pPr marL="228600" indent="-228600">
              <a:lnSpc>
                <a:spcPct val="150000"/>
              </a:lnSpc>
              <a:buAutoNum type="arabicPeriod"/>
            </a:pPr>
            <a:r>
              <a:rPr lang="en-US" sz="1400" dirty="0" smtClean="0">
                <a:solidFill>
                  <a:sysClr val="windowText" lastClr="000000"/>
                </a:solidFill>
                <a:latin typeface="KBScaredStraight" panose="02000603000000000000" pitchFamily="2" charset="0"/>
                <a:ea typeface="KBScaredStraight" panose="02000603000000000000" pitchFamily="2" charset="0"/>
              </a:rPr>
              <a:t>Credit Card	</a:t>
            </a:r>
            <a:r>
              <a:rPr lang="en-US" sz="1400" dirty="0">
                <a:solidFill>
                  <a:sysClr val="windowText" lastClr="000000"/>
                </a:solidFill>
                <a:latin typeface="Tahoma" panose="020B0604030504040204" pitchFamily="34" charset="0"/>
                <a:ea typeface="Tahoma" panose="020B0604030504040204" pitchFamily="34" charset="0"/>
                <a:cs typeface="Tahoma" panose="020B0604030504040204" pitchFamily="34" charset="0"/>
              </a:rPr>
              <a:t> _____</a:t>
            </a:r>
            <a:endParaRPr lang="en-US" sz="1400" dirty="0" smtClean="0">
              <a:solidFill>
                <a:sysClr val="windowText" lastClr="000000"/>
              </a:solidFill>
              <a:latin typeface="KBScaredStraight" panose="02000603000000000000" pitchFamily="2" charset="0"/>
              <a:ea typeface="KBScaredStraight" panose="02000603000000000000" pitchFamily="2" charset="0"/>
            </a:endParaRPr>
          </a:p>
          <a:p>
            <a:pPr marL="228600" indent="-228600">
              <a:lnSpc>
                <a:spcPct val="150000"/>
              </a:lnSpc>
              <a:buAutoNum type="arabicPeriod"/>
            </a:pPr>
            <a:r>
              <a:rPr lang="en-US" sz="1400" dirty="0" smtClean="0">
                <a:solidFill>
                  <a:sysClr val="windowText" lastClr="000000"/>
                </a:solidFill>
                <a:latin typeface="KBScaredStraight" panose="02000603000000000000" pitchFamily="2" charset="0"/>
                <a:ea typeface="KBScaredStraight" panose="02000603000000000000" pitchFamily="2" charset="0"/>
              </a:rPr>
              <a:t>Check		</a:t>
            </a:r>
            <a:r>
              <a:rPr lang="en-US" sz="1400" dirty="0">
                <a:solidFill>
                  <a:sysClr val="windowText" lastClr="000000"/>
                </a:solidFill>
                <a:latin typeface="Tahoma" panose="020B0604030504040204" pitchFamily="34" charset="0"/>
                <a:ea typeface="Tahoma" panose="020B0604030504040204" pitchFamily="34" charset="0"/>
                <a:cs typeface="Tahoma" panose="020B0604030504040204" pitchFamily="34" charset="0"/>
              </a:rPr>
              <a:t> _____</a:t>
            </a:r>
            <a:r>
              <a:rPr lang="en-US" sz="1400" dirty="0" smtClean="0">
                <a:solidFill>
                  <a:sysClr val="windowText" lastClr="000000"/>
                </a:solidFill>
                <a:latin typeface="KBScaredStraight" panose="02000603000000000000" pitchFamily="2" charset="0"/>
                <a:ea typeface="KBScaredStraight" panose="02000603000000000000" pitchFamily="2" charset="0"/>
              </a:rPr>
              <a:t> </a:t>
            </a:r>
          </a:p>
          <a:p>
            <a:endParaRPr lang="en-US" sz="1400" dirty="0" smtClean="0">
              <a:solidFill>
                <a:sysClr val="windowText" lastClr="000000"/>
              </a:solidFill>
              <a:latin typeface="KBScaredStraight" panose="02000603000000000000" pitchFamily="2" charset="0"/>
              <a:ea typeface="KBScaredStraight" panose="02000603000000000000" pitchFamily="2" charset="0"/>
            </a:endParaRPr>
          </a:p>
          <a:p>
            <a:endParaRPr lang="en-US" sz="1400" dirty="0" smtClean="0">
              <a:solidFill>
                <a:sysClr val="windowText" lastClr="000000"/>
              </a:solidFill>
              <a:latin typeface="KBScaredStraight" panose="02000603000000000000" pitchFamily="2" charset="0"/>
              <a:ea typeface="KBScaredStraight" panose="02000603000000000000" pitchFamily="2" charset="0"/>
            </a:endParaRPr>
          </a:p>
          <a:p>
            <a:r>
              <a:rPr lang="en-US" sz="1400" b="1" dirty="0">
                <a:solidFill>
                  <a:sysClr val="windowText" lastClr="000000"/>
                </a:solidFill>
                <a:latin typeface="KBScaredStraight" panose="02000603000000000000" pitchFamily="2" charset="0"/>
                <a:ea typeface="KBScaredStraight" panose="02000603000000000000" pitchFamily="2" charset="0"/>
              </a:rPr>
              <a:t>I</a:t>
            </a:r>
            <a:r>
              <a:rPr lang="en-US" sz="1400" b="1" dirty="0" smtClean="0">
                <a:solidFill>
                  <a:sysClr val="windowText" lastClr="000000"/>
                </a:solidFill>
                <a:latin typeface="KBScaredStraight" panose="02000603000000000000" pitchFamily="2" charset="0"/>
                <a:ea typeface="KBScaredStraight" panose="02000603000000000000" pitchFamily="2" charset="0"/>
              </a:rPr>
              <a:t>I. Which method would you most likely use to pay for the following goods and services: Cash, Coins, Debit Card, Check, Bank Loan, or Credit Card?</a:t>
            </a:r>
          </a:p>
          <a:p>
            <a:endParaRPr lang="en-US" sz="1400" b="1" dirty="0">
              <a:solidFill>
                <a:sysClr val="windowText" lastClr="000000"/>
              </a:solidFill>
              <a:latin typeface="KBScaredStraight" panose="02000603000000000000" pitchFamily="2" charset="0"/>
              <a:ea typeface="KBScaredStraight" panose="02000603000000000000" pitchFamily="2" charset="0"/>
            </a:endParaRPr>
          </a:p>
          <a:p>
            <a:pPr>
              <a:lnSpc>
                <a:spcPct val="150000"/>
              </a:lnSpc>
            </a:pPr>
            <a:r>
              <a:rPr lang="en-US" sz="1400" dirty="0" smtClean="0">
                <a:solidFill>
                  <a:sysClr val="windowText" lastClr="000000"/>
                </a:solidFill>
                <a:latin typeface="KBScaredStraight" panose="02000603000000000000" pitchFamily="2" charset="0"/>
                <a:ea typeface="KBScaredStraight" panose="02000603000000000000" pitchFamily="2" charset="0"/>
              </a:rPr>
              <a:t>7. 80” 3-D television				</a:t>
            </a:r>
            <a:r>
              <a:rPr lang="en-US" sz="1400" dirty="0" smtClean="0">
                <a:solidFill>
                  <a:sysClr val="windowText" lastClr="000000"/>
                </a:solidFill>
                <a:latin typeface="Tahoma" panose="020B0604030504040204" pitchFamily="34" charset="0"/>
                <a:ea typeface="Tahoma" panose="020B0604030504040204" pitchFamily="34" charset="0"/>
                <a:cs typeface="Tahoma" panose="020B0604030504040204" pitchFamily="34" charset="0"/>
              </a:rPr>
              <a:t>______________</a:t>
            </a:r>
            <a:endParaRPr lang="en-US" sz="1400" dirty="0" smtClean="0">
              <a:solidFill>
                <a:sysClr val="windowText" lastClr="000000"/>
              </a:solidFill>
              <a:latin typeface="KBScaredStraight" panose="02000603000000000000" pitchFamily="2" charset="0"/>
              <a:ea typeface="KBScaredStraight" panose="02000603000000000000" pitchFamily="2" charset="0"/>
            </a:endParaRPr>
          </a:p>
          <a:p>
            <a:pPr>
              <a:lnSpc>
                <a:spcPct val="150000"/>
              </a:lnSpc>
            </a:pPr>
            <a:r>
              <a:rPr lang="en-US" sz="1400" dirty="0" smtClean="0">
                <a:solidFill>
                  <a:sysClr val="windowText" lastClr="000000"/>
                </a:solidFill>
                <a:latin typeface="KBScaredStraight" panose="02000603000000000000" pitchFamily="2" charset="0"/>
                <a:ea typeface="KBScaredStraight" panose="02000603000000000000" pitchFamily="2" charset="0"/>
              </a:rPr>
              <a:t>8. Combo meal from a fast-food drive thru	</a:t>
            </a:r>
            <a:r>
              <a:rPr lang="en-US" sz="1400" dirty="0" smtClean="0">
                <a:solidFill>
                  <a:sysClr val="windowText" lastClr="000000"/>
                </a:solidFill>
                <a:latin typeface="Tahoma" panose="020B0604030504040204" pitchFamily="34" charset="0"/>
                <a:ea typeface="Tahoma" panose="020B0604030504040204" pitchFamily="34" charset="0"/>
                <a:cs typeface="Tahoma" panose="020B0604030504040204" pitchFamily="34" charset="0"/>
              </a:rPr>
              <a:t>______________</a:t>
            </a:r>
          </a:p>
          <a:p>
            <a:pPr>
              <a:lnSpc>
                <a:spcPct val="150000"/>
              </a:lnSpc>
            </a:pPr>
            <a:r>
              <a:rPr lang="en-US" sz="1400" dirty="0" smtClean="0">
                <a:solidFill>
                  <a:sysClr val="windowText" lastClr="000000"/>
                </a:solidFill>
                <a:latin typeface="KBScaredStraight" panose="02000603000000000000" pitchFamily="2" charset="0"/>
                <a:ea typeface="KBScaredStraight" panose="02000603000000000000" pitchFamily="2" charset="0"/>
              </a:rPr>
              <a:t>9. New house				</a:t>
            </a:r>
            <a:r>
              <a:rPr lang="en-US" sz="1400" dirty="0" smtClean="0">
                <a:solidFill>
                  <a:sysClr val="windowText" lastClr="000000"/>
                </a:solidFill>
                <a:latin typeface="Tahoma" panose="020B0604030504040204" pitchFamily="34" charset="0"/>
                <a:ea typeface="Tahoma" panose="020B0604030504040204" pitchFamily="34" charset="0"/>
                <a:cs typeface="Tahoma" panose="020B0604030504040204" pitchFamily="34" charset="0"/>
              </a:rPr>
              <a:t>______________</a:t>
            </a:r>
            <a:endParaRPr lang="en-US" sz="1400" dirty="0" smtClean="0">
              <a:solidFill>
                <a:sysClr val="windowText" lastClr="000000"/>
              </a:solidFill>
              <a:latin typeface="KBScaredStraight" panose="02000603000000000000" pitchFamily="2" charset="0"/>
              <a:ea typeface="KBScaredStraight" panose="02000603000000000000" pitchFamily="2" charset="0"/>
            </a:endParaRPr>
          </a:p>
          <a:p>
            <a:pPr>
              <a:lnSpc>
                <a:spcPct val="150000"/>
              </a:lnSpc>
            </a:pPr>
            <a:r>
              <a:rPr lang="en-US" sz="1400" dirty="0" smtClean="0">
                <a:solidFill>
                  <a:sysClr val="windowText" lastClr="000000"/>
                </a:solidFill>
                <a:latin typeface="KBScaredStraight" panose="02000603000000000000" pitchFamily="2" charset="0"/>
                <a:ea typeface="KBScaredStraight" panose="02000603000000000000" pitchFamily="2" charset="0"/>
              </a:rPr>
              <a:t>10. Monthly car payment			</a:t>
            </a:r>
            <a:r>
              <a:rPr lang="en-US" sz="1400" dirty="0" smtClean="0">
                <a:solidFill>
                  <a:sysClr val="windowText" lastClr="000000"/>
                </a:solidFill>
                <a:latin typeface="Tahoma" panose="020B0604030504040204" pitchFamily="34" charset="0"/>
                <a:ea typeface="Tahoma" panose="020B0604030504040204" pitchFamily="34" charset="0"/>
                <a:cs typeface="Tahoma" panose="020B0604030504040204" pitchFamily="34" charset="0"/>
              </a:rPr>
              <a:t>______________</a:t>
            </a:r>
            <a:endParaRPr lang="en-US" sz="1400" dirty="0" smtClean="0">
              <a:solidFill>
                <a:sysClr val="windowText" lastClr="000000"/>
              </a:solidFill>
              <a:latin typeface="KBScaredStraight" panose="02000603000000000000" pitchFamily="2" charset="0"/>
              <a:ea typeface="KBScaredStraight" panose="02000603000000000000" pitchFamily="2" charset="0"/>
            </a:endParaRPr>
          </a:p>
          <a:p>
            <a:pPr>
              <a:lnSpc>
                <a:spcPct val="150000"/>
              </a:lnSpc>
            </a:pPr>
            <a:r>
              <a:rPr lang="en-US" sz="1400" dirty="0" smtClean="0">
                <a:solidFill>
                  <a:sysClr val="windowText" lastClr="000000"/>
                </a:solidFill>
                <a:latin typeface="KBScaredStraight" panose="02000603000000000000" pitchFamily="2" charset="0"/>
                <a:ea typeface="KBScaredStraight" panose="02000603000000000000" pitchFamily="2" charset="0"/>
              </a:rPr>
              <a:t>11. Video game				</a:t>
            </a:r>
            <a:r>
              <a:rPr lang="en-US" sz="1400" dirty="0" smtClean="0">
                <a:solidFill>
                  <a:sysClr val="windowText" lastClr="000000"/>
                </a:solidFill>
                <a:latin typeface="Tahoma" panose="020B0604030504040204" pitchFamily="34" charset="0"/>
                <a:ea typeface="Tahoma" panose="020B0604030504040204" pitchFamily="34" charset="0"/>
                <a:cs typeface="Tahoma" panose="020B0604030504040204" pitchFamily="34" charset="0"/>
              </a:rPr>
              <a:t>______________</a:t>
            </a:r>
            <a:endParaRPr lang="en-US" sz="1400" dirty="0" smtClean="0">
              <a:solidFill>
                <a:sysClr val="windowText" lastClr="000000"/>
              </a:solidFill>
              <a:latin typeface="KBScaredStraight" panose="02000603000000000000" pitchFamily="2" charset="0"/>
              <a:ea typeface="KBScaredStraight" panose="02000603000000000000" pitchFamily="2" charset="0"/>
            </a:endParaRPr>
          </a:p>
          <a:p>
            <a:pPr>
              <a:lnSpc>
                <a:spcPct val="150000"/>
              </a:lnSpc>
            </a:pPr>
            <a:r>
              <a:rPr lang="en-US" sz="1400" dirty="0" smtClean="0">
                <a:solidFill>
                  <a:sysClr val="windowText" lastClr="000000"/>
                </a:solidFill>
                <a:latin typeface="KBScaredStraight" panose="02000603000000000000" pitchFamily="2" charset="0"/>
                <a:ea typeface="KBScaredStraight" panose="02000603000000000000" pitchFamily="2" charset="0"/>
              </a:rPr>
              <a:t>12. Pack of gum from a vending machine		</a:t>
            </a:r>
            <a:r>
              <a:rPr lang="en-US" sz="1400" dirty="0" smtClean="0">
                <a:solidFill>
                  <a:sysClr val="windowText" lastClr="000000"/>
                </a:solidFill>
                <a:latin typeface="Tahoma" panose="020B0604030504040204" pitchFamily="34" charset="0"/>
                <a:ea typeface="Tahoma" panose="020B0604030504040204" pitchFamily="34" charset="0"/>
                <a:cs typeface="Tahoma" panose="020B0604030504040204" pitchFamily="34" charset="0"/>
              </a:rPr>
              <a:t>______________</a:t>
            </a:r>
          </a:p>
          <a:p>
            <a:pPr>
              <a:lnSpc>
                <a:spcPct val="150000"/>
              </a:lnSpc>
            </a:pPr>
            <a:endParaRPr lang="en-US" sz="1400" dirty="0">
              <a:solidFill>
                <a:sysClr val="windowText" lastClr="000000"/>
              </a:solidFill>
              <a:latin typeface="Tahoma" panose="020B0604030504040204" pitchFamily="34" charset="0"/>
              <a:ea typeface="Tahoma" panose="020B0604030504040204" pitchFamily="34" charset="0"/>
              <a:cs typeface="Tahoma" panose="020B0604030504040204" pitchFamily="34" charset="0"/>
            </a:endParaRPr>
          </a:p>
          <a:p>
            <a:r>
              <a:rPr lang="en-US" sz="1400" b="1" dirty="0" smtClean="0">
                <a:solidFill>
                  <a:sysClr val="windowText" lastClr="000000"/>
                </a:solidFill>
                <a:latin typeface="KBScaredStraight" panose="02000603000000000000" pitchFamily="2" charset="0"/>
                <a:ea typeface="KBScaredStraight" panose="02000603000000000000" pitchFamily="2" charset="0"/>
              </a:rPr>
              <a:t>III. Match each term to its definition.</a:t>
            </a:r>
          </a:p>
          <a:p>
            <a:r>
              <a:rPr lang="en-US" sz="1400" dirty="0" smtClean="0">
                <a:solidFill>
                  <a:sysClr val="windowText" lastClr="000000"/>
                </a:solidFill>
                <a:latin typeface="Tahoma" panose="020B0604030504040204" pitchFamily="34" charset="0"/>
                <a:ea typeface="Tahoma" panose="020B0604030504040204" pitchFamily="34" charset="0"/>
                <a:cs typeface="Tahoma" panose="020B0604030504040204" pitchFamily="34" charset="0"/>
              </a:rPr>
              <a:t>_____ </a:t>
            </a:r>
            <a:r>
              <a:rPr lang="en-US" sz="1400" dirty="0" smtClean="0">
                <a:solidFill>
                  <a:sysClr val="windowText" lastClr="000000"/>
                </a:solidFill>
                <a:latin typeface="KBScaredStraight" panose="02000603000000000000" pitchFamily="2" charset="0"/>
                <a:ea typeface="KBScaredStraight" panose="02000603000000000000" pitchFamily="2" charset="0"/>
                <a:cs typeface="Tahoma" panose="020B0604030504040204" pitchFamily="34" charset="0"/>
              </a:rPr>
              <a:t>13. Income	A. </a:t>
            </a:r>
            <a:r>
              <a:rPr lang="en-US" sz="1400" dirty="0">
                <a:solidFill>
                  <a:sysClr val="windowText" lastClr="000000"/>
                </a:solidFill>
                <a:latin typeface="KBScaredStraight" panose="02000603000000000000" pitchFamily="2" charset="0"/>
                <a:ea typeface="KBScaredStraight" panose="02000603000000000000" pitchFamily="2" charset="0"/>
              </a:rPr>
              <a:t>Trading money in exchange for goods or </a:t>
            </a:r>
            <a:r>
              <a:rPr lang="en-US" sz="1400" dirty="0" smtClean="0">
                <a:solidFill>
                  <a:sysClr val="windowText" lastClr="000000"/>
                </a:solidFill>
                <a:latin typeface="KBScaredStraight" panose="02000603000000000000" pitchFamily="2" charset="0"/>
                <a:ea typeface="KBScaredStraight" panose="02000603000000000000" pitchFamily="2" charset="0"/>
              </a:rPr>
              <a:t>		     services.</a:t>
            </a:r>
            <a:endParaRPr lang="en-US" sz="1400" dirty="0" smtClean="0">
              <a:solidFill>
                <a:sysClr val="windowText" lastClr="000000"/>
              </a:solidFill>
              <a:latin typeface="KBScaredStraight" panose="02000603000000000000" pitchFamily="2" charset="0"/>
              <a:ea typeface="KBScaredStraight" panose="02000603000000000000" pitchFamily="2" charset="0"/>
              <a:cs typeface="Tahoma" panose="020B0604030504040204" pitchFamily="34" charset="0"/>
            </a:endParaRPr>
          </a:p>
          <a:p>
            <a:r>
              <a:rPr lang="en-US" sz="1400" dirty="0" smtClean="0">
                <a:solidFill>
                  <a:sysClr val="windowText" lastClr="000000"/>
                </a:solidFill>
                <a:latin typeface="Tahoma" panose="020B0604030504040204" pitchFamily="34" charset="0"/>
                <a:ea typeface="Tahoma" panose="020B0604030504040204" pitchFamily="34" charset="0"/>
                <a:cs typeface="Tahoma" panose="020B0604030504040204" pitchFamily="34" charset="0"/>
              </a:rPr>
              <a:t>_____ </a:t>
            </a:r>
            <a:r>
              <a:rPr lang="en-US" sz="1400" dirty="0" smtClean="0">
                <a:solidFill>
                  <a:sysClr val="windowText" lastClr="000000"/>
                </a:solidFill>
                <a:latin typeface="KBScaredStraight" panose="02000603000000000000" pitchFamily="2" charset="0"/>
                <a:ea typeface="KBScaredStraight" panose="02000603000000000000" pitchFamily="2" charset="0"/>
                <a:cs typeface="Tahoma" panose="020B0604030504040204" pitchFamily="34" charset="0"/>
              </a:rPr>
              <a:t>14. Saving	B. </a:t>
            </a:r>
            <a:r>
              <a:rPr lang="en-US" sz="1400" dirty="0">
                <a:solidFill>
                  <a:sysClr val="windowText" lastClr="000000"/>
                </a:solidFill>
                <a:latin typeface="KBScaredStraight" panose="02000603000000000000" pitchFamily="2" charset="0"/>
                <a:ea typeface="KBScaredStraight" panose="02000603000000000000" pitchFamily="2" charset="0"/>
              </a:rPr>
              <a:t>A plan for saving and spending income</a:t>
            </a:r>
            <a:r>
              <a:rPr lang="en-US" sz="1400" dirty="0" smtClean="0">
                <a:solidFill>
                  <a:sysClr val="windowText" lastClr="000000"/>
                </a:solidFill>
                <a:latin typeface="KBScaredStraight" panose="02000603000000000000" pitchFamily="2" charset="0"/>
                <a:ea typeface="KBScaredStraight" panose="02000603000000000000" pitchFamily="2" charset="0"/>
              </a:rPr>
              <a:t>.</a:t>
            </a:r>
            <a:endParaRPr lang="en-US" sz="1400" dirty="0" smtClean="0">
              <a:solidFill>
                <a:sysClr val="windowText" lastClr="000000"/>
              </a:solidFill>
              <a:latin typeface="KBScaredStraight" panose="02000603000000000000" pitchFamily="2" charset="0"/>
              <a:ea typeface="KBScaredStraight" panose="02000603000000000000" pitchFamily="2" charset="0"/>
              <a:cs typeface="Tahoma" panose="020B0604030504040204" pitchFamily="34" charset="0"/>
            </a:endParaRPr>
          </a:p>
          <a:p>
            <a:r>
              <a:rPr lang="en-US" sz="1400" dirty="0" smtClean="0">
                <a:solidFill>
                  <a:sysClr val="windowText" lastClr="000000"/>
                </a:solidFill>
                <a:latin typeface="Tahoma" panose="020B0604030504040204" pitchFamily="34" charset="0"/>
                <a:ea typeface="Tahoma" panose="020B0604030504040204" pitchFamily="34" charset="0"/>
                <a:cs typeface="Tahoma" panose="020B0604030504040204" pitchFamily="34" charset="0"/>
              </a:rPr>
              <a:t>_____ </a:t>
            </a:r>
            <a:r>
              <a:rPr lang="en-US" sz="1400" dirty="0" smtClean="0">
                <a:solidFill>
                  <a:sysClr val="windowText" lastClr="000000"/>
                </a:solidFill>
                <a:latin typeface="KBScaredStraight" panose="02000603000000000000" pitchFamily="2" charset="0"/>
                <a:ea typeface="KBScaredStraight" panose="02000603000000000000" pitchFamily="2" charset="0"/>
                <a:cs typeface="Tahoma" panose="020B0604030504040204" pitchFamily="34" charset="0"/>
              </a:rPr>
              <a:t>15. Spending	C. </a:t>
            </a:r>
            <a:r>
              <a:rPr lang="en-US" sz="1400" dirty="0">
                <a:solidFill>
                  <a:sysClr val="windowText" lastClr="000000"/>
                </a:solidFill>
                <a:latin typeface="KBScaredStraight" panose="02000603000000000000" pitchFamily="2" charset="0"/>
                <a:ea typeface="KBScaredStraight" panose="02000603000000000000" pitchFamily="2" charset="0"/>
              </a:rPr>
              <a:t>Putting money to use in something that offers </a:t>
            </a:r>
            <a:r>
              <a:rPr lang="en-US" sz="1400" dirty="0" smtClean="0">
                <a:solidFill>
                  <a:sysClr val="windowText" lastClr="000000"/>
                </a:solidFill>
                <a:latin typeface="KBScaredStraight" panose="02000603000000000000" pitchFamily="2" charset="0"/>
                <a:ea typeface="KBScaredStraight" panose="02000603000000000000" pitchFamily="2" charset="0"/>
              </a:rPr>
              <a:t>	</a:t>
            </a:r>
            <a:r>
              <a:rPr lang="en-US" sz="1400" dirty="0">
                <a:solidFill>
                  <a:sysClr val="windowText" lastClr="000000"/>
                </a:solidFill>
                <a:latin typeface="KBScaredStraight" panose="02000603000000000000" pitchFamily="2" charset="0"/>
                <a:ea typeface="KBScaredStraight" panose="02000603000000000000" pitchFamily="2" charset="0"/>
              </a:rPr>
              <a:t>	</a:t>
            </a:r>
            <a:r>
              <a:rPr lang="en-US" sz="1400" dirty="0" smtClean="0">
                <a:solidFill>
                  <a:sysClr val="windowText" lastClr="000000"/>
                </a:solidFill>
                <a:latin typeface="KBScaredStraight" panose="02000603000000000000" pitchFamily="2" charset="0"/>
                <a:ea typeface="KBScaredStraight" panose="02000603000000000000" pitchFamily="2" charset="0"/>
              </a:rPr>
              <a:t>     potentially </a:t>
            </a:r>
            <a:r>
              <a:rPr lang="en-US" sz="1400" dirty="0">
                <a:solidFill>
                  <a:sysClr val="windowText" lastClr="000000"/>
                </a:solidFill>
                <a:latin typeface="KBScaredStraight" panose="02000603000000000000" pitchFamily="2" charset="0"/>
                <a:ea typeface="KBScaredStraight" panose="02000603000000000000" pitchFamily="2" charset="0"/>
              </a:rPr>
              <a:t>profitable returns</a:t>
            </a:r>
            <a:r>
              <a:rPr lang="en-US" sz="1400" dirty="0" smtClean="0">
                <a:solidFill>
                  <a:sysClr val="windowText" lastClr="000000"/>
                </a:solidFill>
                <a:latin typeface="KBScaredStraight" panose="02000603000000000000" pitchFamily="2" charset="0"/>
                <a:ea typeface="KBScaredStraight" panose="02000603000000000000" pitchFamily="2" charset="0"/>
              </a:rPr>
              <a:t>.</a:t>
            </a:r>
            <a:endParaRPr lang="en-US" sz="1400" dirty="0" smtClean="0">
              <a:solidFill>
                <a:sysClr val="windowText" lastClr="000000"/>
              </a:solidFill>
              <a:latin typeface="KBScaredStraight" panose="02000603000000000000" pitchFamily="2" charset="0"/>
              <a:ea typeface="KBScaredStraight" panose="02000603000000000000" pitchFamily="2" charset="0"/>
              <a:cs typeface="Tahoma" panose="020B0604030504040204" pitchFamily="34" charset="0"/>
            </a:endParaRPr>
          </a:p>
          <a:p>
            <a:r>
              <a:rPr lang="en-US" sz="1400" dirty="0" smtClean="0">
                <a:solidFill>
                  <a:sysClr val="windowText" lastClr="000000"/>
                </a:solidFill>
                <a:latin typeface="Tahoma" panose="020B0604030504040204" pitchFamily="34" charset="0"/>
                <a:ea typeface="Tahoma" panose="020B0604030504040204" pitchFamily="34" charset="0"/>
                <a:cs typeface="Tahoma" panose="020B0604030504040204" pitchFamily="34" charset="0"/>
              </a:rPr>
              <a:t>_____ </a:t>
            </a:r>
            <a:r>
              <a:rPr lang="en-US" sz="1400" dirty="0" smtClean="0">
                <a:solidFill>
                  <a:sysClr val="windowText" lastClr="000000"/>
                </a:solidFill>
                <a:latin typeface="KBScaredStraight" panose="02000603000000000000" pitchFamily="2" charset="0"/>
                <a:ea typeface="KBScaredStraight" panose="02000603000000000000" pitchFamily="2" charset="0"/>
                <a:cs typeface="Tahoma" panose="020B0604030504040204" pitchFamily="34" charset="0"/>
              </a:rPr>
              <a:t>16. Budget	D. </a:t>
            </a:r>
            <a:r>
              <a:rPr lang="en-US" sz="1400" dirty="0">
                <a:solidFill>
                  <a:sysClr val="windowText" lastClr="000000"/>
                </a:solidFill>
                <a:latin typeface="KBScaredStraight" panose="02000603000000000000" pitchFamily="2" charset="0"/>
                <a:ea typeface="KBScaredStraight" panose="02000603000000000000" pitchFamily="2" charset="0"/>
              </a:rPr>
              <a:t>Money that you earn from working or gain </a:t>
            </a:r>
            <a:r>
              <a:rPr lang="en-US" sz="1400" dirty="0" smtClean="0">
                <a:solidFill>
                  <a:sysClr val="windowText" lastClr="000000"/>
                </a:solidFill>
                <a:latin typeface="KBScaredStraight" panose="02000603000000000000" pitchFamily="2" charset="0"/>
                <a:ea typeface="KBScaredStraight" panose="02000603000000000000" pitchFamily="2" charset="0"/>
              </a:rPr>
              <a:t>		     from investments.</a:t>
            </a:r>
            <a:endParaRPr lang="en-US" sz="1400" dirty="0" smtClean="0">
              <a:solidFill>
                <a:sysClr val="windowText" lastClr="000000"/>
              </a:solidFill>
              <a:latin typeface="KBScaredStraight" panose="02000603000000000000" pitchFamily="2" charset="0"/>
              <a:ea typeface="KBScaredStraight" panose="02000603000000000000" pitchFamily="2" charset="0"/>
              <a:cs typeface="Tahoma" panose="020B0604030504040204" pitchFamily="34" charset="0"/>
            </a:endParaRPr>
          </a:p>
          <a:p>
            <a:r>
              <a:rPr lang="en-US" sz="1400" dirty="0" smtClean="0">
                <a:solidFill>
                  <a:sysClr val="windowText" lastClr="000000"/>
                </a:solidFill>
                <a:latin typeface="Tahoma" panose="020B0604030504040204" pitchFamily="34" charset="0"/>
                <a:ea typeface="Tahoma" panose="020B0604030504040204" pitchFamily="34" charset="0"/>
                <a:cs typeface="Tahoma" panose="020B0604030504040204" pitchFamily="34" charset="0"/>
              </a:rPr>
              <a:t>_____ </a:t>
            </a:r>
            <a:r>
              <a:rPr lang="en-US" sz="1400" dirty="0" smtClean="0">
                <a:solidFill>
                  <a:sysClr val="windowText" lastClr="000000"/>
                </a:solidFill>
                <a:latin typeface="KBScaredStraight" panose="02000603000000000000" pitchFamily="2" charset="0"/>
                <a:ea typeface="KBScaredStraight" panose="02000603000000000000" pitchFamily="2" charset="0"/>
                <a:cs typeface="Tahoma" panose="020B0604030504040204" pitchFamily="34" charset="0"/>
              </a:rPr>
              <a:t>17. Investing	E. </a:t>
            </a:r>
            <a:r>
              <a:rPr lang="en-US" sz="1400" dirty="0">
                <a:solidFill>
                  <a:sysClr val="windowText" lastClr="000000"/>
                </a:solidFill>
                <a:latin typeface="KBScaredStraight" panose="02000603000000000000" pitchFamily="2" charset="0"/>
                <a:ea typeface="KBScaredStraight" panose="02000603000000000000" pitchFamily="2" charset="0"/>
              </a:rPr>
              <a:t>Buying something now and paying for it (plus </a:t>
            </a:r>
            <a:r>
              <a:rPr lang="en-US" sz="1400" dirty="0" smtClean="0">
                <a:solidFill>
                  <a:sysClr val="windowText" lastClr="000000"/>
                </a:solidFill>
                <a:latin typeface="KBScaredStraight" panose="02000603000000000000" pitchFamily="2" charset="0"/>
                <a:ea typeface="KBScaredStraight" panose="02000603000000000000" pitchFamily="2" charset="0"/>
              </a:rPr>
              <a:t>		     interest</a:t>
            </a:r>
            <a:r>
              <a:rPr lang="en-US" sz="1400" dirty="0">
                <a:solidFill>
                  <a:sysClr val="windowText" lastClr="000000"/>
                </a:solidFill>
                <a:latin typeface="KBScaredStraight" panose="02000603000000000000" pitchFamily="2" charset="0"/>
                <a:ea typeface="KBScaredStraight" panose="02000603000000000000" pitchFamily="2" charset="0"/>
              </a:rPr>
              <a:t>) </a:t>
            </a:r>
            <a:r>
              <a:rPr lang="en-US" sz="1400" dirty="0" smtClean="0">
                <a:solidFill>
                  <a:sysClr val="windowText" lastClr="000000"/>
                </a:solidFill>
                <a:latin typeface="KBScaredStraight" panose="02000603000000000000" pitchFamily="2" charset="0"/>
                <a:ea typeface="KBScaredStraight" panose="02000603000000000000" pitchFamily="2" charset="0"/>
              </a:rPr>
              <a:t>later.</a:t>
            </a:r>
            <a:endParaRPr lang="en-US" sz="1400" dirty="0" smtClean="0">
              <a:solidFill>
                <a:sysClr val="windowText" lastClr="000000"/>
              </a:solidFill>
              <a:latin typeface="KBScaredStraight" panose="02000603000000000000" pitchFamily="2" charset="0"/>
              <a:ea typeface="KBScaredStraight" panose="02000603000000000000" pitchFamily="2" charset="0"/>
              <a:cs typeface="Tahoma" panose="020B0604030504040204" pitchFamily="34" charset="0"/>
            </a:endParaRPr>
          </a:p>
          <a:p>
            <a:r>
              <a:rPr lang="en-US" sz="1400" dirty="0" smtClean="0">
                <a:solidFill>
                  <a:sysClr val="windowText" lastClr="000000"/>
                </a:solidFill>
                <a:latin typeface="Tahoma" panose="020B0604030504040204" pitchFamily="34" charset="0"/>
                <a:ea typeface="Tahoma" panose="020B0604030504040204" pitchFamily="34" charset="0"/>
                <a:cs typeface="Tahoma" panose="020B0604030504040204" pitchFamily="34" charset="0"/>
              </a:rPr>
              <a:t>_____ </a:t>
            </a:r>
            <a:r>
              <a:rPr lang="en-US" sz="1400" dirty="0" smtClean="0">
                <a:solidFill>
                  <a:sysClr val="windowText" lastClr="000000"/>
                </a:solidFill>
                <a:latin typeface="KBScaredStraight" panose="02000603000000000000" pitchFamily="2" charset="0"/>
                <a:ea typeface="KBScaredStraight" panose="02000603000000000000" pitchFamily="2" charset="0"/>
                <a:cs typeface="Tahoma" panose="020B0604030504040204" pitchFamily="34" charset="0"/>
              </a:rPr>
              <a:t>18. Credit	F. </a:t>
            </a:r>
            <a:r>
              <a:rPr lang="en-US" sz="1400" dirty="0">
                <a:solidFill>
                  <a:sysClr val="windowText" lastClr="000000"/>
                </a:solidFill>
                <a:latin typeface="KBScaredStraight" panose="02000603000000000000" pitchFamily="2" charset="0"/>
                <a:ea typeface="KBScaredStraight" panose="02000603000000000000" pitchFamily="2" charset="0"/>
              </a:rPr>
              <a:t>Money left over after buying what is needed </a:t>
            </a:r>
            <a:r>
              <a:rPr lang="en-US" sz="1400" dirty="0" smtClean="0">
                <a:solidFill>
                  <a:sysClr val="windowText" lastClr="000000"/>
                </a:solidFill>
                <a:latin typeface="KBScaredStraight" panose="02000603000000000000" pitchFamily="2" charset="0"/>
                <a:ea typeface="KBScaredStraight" panose="02000603000000000000" pitchFamily="2" charset="0"/>
              </a:rPr>
              <a:t>		    and  wanted.</a:t>
            </a:r>
          </a:p>
          <a:p>
            <a:endParaRPr lang="en-US" sz="1400" dirty="0" smtClean="0">
              <a:solidFill>
                <a:sysClr val="windowText" lastClr="000000"/>
              </a:solidFill>
              <a:latin typeface="KBScaredStraight" panose="02000603000000000000" pitchFamily="2" charset="0"/>
              <a:ea typeface="KBScaredStraight" panose="02000603000000000000" pitchFamily="2" charset="0"/>
            </a:endParaRPr>
          </a:p>
          <a:p>
            <a:endParaRPr lang="en-US" sz="1400" dirty="0">
              <a:solidFill>
                <a:sysClr val="windowText" lastClr="000000"/>
              </a:solidFill>
              <a:latin typeface="KBScaredStraight" panose="02000603000000000000" pitchFamily="2" charset="0"/>
              <a:ea typeface="KBScaredStraight" panose="02000603000000000000" pitchFamily="2" charset="0"/>
            </a:endParaRPr>
          </a:p>
          <a:p>
            <a:r>
              <a:rPr lang="en-US" sz="1400" b="1" dirty="0" smtClean="0">
                <a:solidFill>
                  <a:sysClr val="windowText" lastClr="000000"/>
                </a:solidFill>
                <a:latin typeface="KBScaredStraight" panose="02000603000000000000" pitchFamily="2" charset="0"/>
                <a:ea typeface="KBScaredStraight" panose="02000603000000000000" pitchFamily="2" charset="0"/>
              </a:rPr>
              <a:t>IV. Answer the questions below using complete sentences.</a:t>
            </a:r>
          </a:p>
          <a:p>
            <a:r>
              <a:rPr lang="en-US" sz="1200" dirty="0" smtClean="0">
                <a:solidFill>
                  <a:sysClr val="windowText" lastClr="000000"/>
                </a:solidFill>
                <a:latin typeface="KBScaredStraight" panose="02000603000000000000" pitchFamily="2" charset="0"/>
                <a:ea typeface="KBScaredStraight" panose="02000603000000000000" pitchFamily="2" charset="0"/>
              </a:rPr>
              <a:t>19. What is the difference between a debit card and a credit card?</a:t>
            </a:r>
          </a:p>
          <a:p>
            <a:endParaRPr lang="en-US" sz="1400" dirty="0">
              <a:solidFill>
                <a:sysClr val="windowText" lastClr="000000"/>
              </a:solidFill>
              <a:latin typeface="KBScaredStraight" panose="02000603000000000000" pitchFamily="2" charset="0"/>
              <a:ea typeface="KBScaredStraight" panose="02000603000000000000" pitchFamily="2" charset="0"/>
            </a:endParaRPr>
          </a:p>
          <a:p>
            <a:endParaRPr lang="en-US" sz="1400" dirty="0" smtClean="0">
              <a:solidFill>
                <a:sysClr val="windowText" lastClr="000000"/>
              </a:solidFill>
              <a:latin typeface="KBScaredStraight" panose="02000603000000000000" pitchFamily="2" charset="0"/>
              <a:ea typeface="KBScaredStraight" panose="02000603000000000000" pitchFamily="2" charset="0"/>
            </a:endParaRPr>
          </a:p>
          <a:p>
            <a:r>
              <a:rPr lang="en-US" sz="1200" dirty="0" smtClean="0">
                <a:solidFill>
                  <a:sysClr val="windowText" lastClr="000000"/>
                </a:solidFill>
                <a:latin typeface="KBScaredStraight" panose="02000603000000000000" pitchFamily="2" charset="0"/>
                <a:ea typeface="KBScaredStraight" panose="02000603000000000000" pitchFamily="2" charset="0"/>
              </a:rPr>
              <a:t>20. What are three goals that you can set for yourself related to the personal money management vocabulary (income, spending, saving, investing, budget, etc.)?</a:t>
            </a:r>
            <a:endParaRPr lang="en-US" sz="1200" dirty="0">
              <a:solidFill>
                <a:sysClr val="windowText" lastClr="000000"/>
              </a:solidFill>
              <a:latin typeface="KBScaredStraight" panose="02000603000000000000" pitchFamily="2" charset="0"/>
              <a:ea typeface="KBScaredStraight" panose="02000603000000000000" pitchFamily="2" charset="0"/>
            </a:endParaRPr>
          </a:p>
          <a:p>
            <a:endParaRPr lang="en-US" sz="1200" dirty="0">
              <a:solidFill>
                <a:sysClr val="windowText" lastClr="000000"/>
              </a:solidFill>
              <a:latin typeface="KBScaredStraight" panose="02000603000000000000" pitchFamily="2" charset="0"/>
              <a:ea typeface="KBScaredStraight" panose="02000603000000000000" pitchFamily="2" charset="0"/>
            </a:endParaRPr>
          </a:p>
        </p:txBody>
      </p:sp>
      <p:sp>
        <p:nvSpPr>
          <p:cNvPr id="7" name="TextBox 6"/>
          <p:cNvSpPr txBox="1"/>
          <p:nvPr/>
        </p:nvSpPr>
        <p:spPr>
          <a:xfrm rot="5400000">
            <a:off x="-1188127" y="1188123"/>
            <a:ext cx="2653250" cy="276999"/>
          </a:xfrm>
          <a:prstGeom prst="rect">
            <a:avLst/>
          </a:prstGeom>
          <a:noFill/>
        </p:spPr>
        <p:txBody>
          <a:bodyPr wrap="square" rtlCol="0">
            <a:spAutoFit/>
          </a:bodyPr>
          <a:lstStyle/>
          <a:p>
            <a:r>
              <a:rPr lang="en-US" sz="1200" dirty="0" smtClean="0">
                <a:latin typeface="KBScaredStraight" panose="02000603000000000000" pitchFamily="2" charset="0"/>
                <a:ea typeface="KBScaredStraight" panose="02000603000000000000" pitchFamily="2" charset="0"/>
              </a:rPr>
              <a:t>© 2015 Brain Wrinkles</a:t>
            </a:r>
            <a:endParaRPr lang="en-US" sz="1200" dirty="0">
              <a:latin typeface="KBScaredStraight" panose="02000603000000000000" pitchFamily="2" charset="0"/>
              <a:ea typeface="KBScaredStraight" panose="02000603000000000000" pitchFamily="2" charset="0"/>
            </a:endParaRPr>
          </a:p>
        </p:txBody>
      </p:sp>
      <p:sp>
        <p:nvSpPr>
          <p:cNvPr id="8" name="Rectangle 7"/>
          <p:cNvSpPr/>
          <p:nvPr/>
        </p:nvSpPr>
        <p:spPr>
          <a:xfrm>
            <a:off x="276998" y="123732"/>
            <a:ext cx="11728762" cy="658368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86159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rot="5400000">
            <a:off x="8602713" y="2907740"/>
            <a:ext cx="5790431" cy="1015663"/>
          </a:xfrm>
          <a:prstGeom prst="rect">
            <a:avLst/>
          </a:prstGeom>
          <a:noFill/>
        </p:spPr>
        <p:txBody>
          <a:bodyPr wrap="none" lIns="91440" tIns="45720" rIns="91440" bIns="45720">
            <a:spAutoFit/>
          </a:bodyPr>
          <a:lstStyle/>
          <a:p>
            <a:pPr algn="ctr"/>
            <a:r>
              <a:rPr lang="en-US" sz="3000" b="1" dirty="0" smtClean="0">
                <a:ln w="28575">
                  <a:solidFill>
                    <a:sysClr val="windowText" lastClr="000000"/>
                  </a:solidFill>
                  <a:prstDash val="solid"/>
                </a:ln>
                <a:solidFill>
                  <a:srgbClr val="FFFFFF"/>
                </a:solidFill>
                <a:effectLst>
                  <a:outerShdw blurRad="38100" dist="22860" dir="5400000" algn="tl" rotWithShape="0">
                    <a:srgbClr val="000000">
                      <a:alpha val="30000"/>
                    </a:srgbClr>
                  </a:outerShdw>
                </a:effectLst>
                <a:latin typeface="KG Second Chances Solid" panose="02000000000000000000" pitchFamily="2" charset="0"/>
              </a:rPr>
              <a:t>Personal Finance </a:t>
            </a:r>
            <a:r>
              <a:rPr lang="en-US" sz="3000" b="1" cap="none" spc="0" dirty="0" smtClean="0">
                <a:ln w="28575">
                  <a:solidFill>
                    <a:sysClr val="windowText" lastClr="000000"/>
                  </a:solidFill>
                  <a:prstDash val="solid"/>
                </a:ln>
                <a:solidFill>
                  <a:srgbClr val="FFFFFF"/>
                </a:solidFill>
                <a:effectLst>
                  <a:outerShdw blurRad="38100" dist="22860" dir="5400000" algn="tl" rotWithShape="0">
                    <a:srgbClr val="000000">
                      <a:alpha val="30000"/>
                    </a:srgbClr>
                  </a:outerShdw>
                </a:effectLst>
                <a:latin typeface="KG Second Chances Solid" panose="02000000000000000000" pitchFamily="2" charset="0"/>
              </a:rPr>
              <a:t>Questions</a:t>
            </a:r>
          </a:p>
          <a:p>
            <a:pPr algn="ctr"/>
            <a:r>
              <a:rPr lang="en-US" sz="3000" b="1" dirty="0" smtClean="0">
                <a:ln w="28575">
                  <a:solidFill>
                    <a:sysClr val="windowText" lastClr="000000"/>
                  </a:solidFill>
                  <a:prstDash val="solid"/>
                </a:ln>
                <a:solidFill>
                  <a:srgbClr val="FF0000"/>
                </a:solidFill>
                <a:effectLst>
                  <a:outerShdw blurRad="38100" dist="22860" dir="5400000" algn="tl" rotWithShape="0">
                    <a:srgbClr val="000000">
                      <a:alpha val="30000"/>
                    </a:srgbClr>
                  </a:outerShdw>
                </a:effectLst>
                <a:latin typeface="KG Second Chances Solid" panose="02000000000000000000" pitchFamily="2" charset="0"/>
              </a:rPr>
              <a:t>KEY</a:t>
            </a:r>
            <a:endParaRPr lang="en-US" sz="3000" b="1" cap="none" spc="0" dirty="0" smtClean="0">
              <a:ln w="28575">
                <a:solidFill>
                  <a:sysClr val="windowText" lastClr="000000"/>
                </a:solidFill>
                <a:prstDash val="solid"/>
              </a:ln>
              <a:solidFill>
                <a:srgbClr val="FF0000"/>
              </a:solidFill>
              <a:effectLst>
                <a:outerShdw blurRad="38100" dist="22860" dir="5400000" algn="tl" rotWithShape="0">
                  <a:srgbClr val="000000">
                    <a:alpha val="30000"/>
                  </a:srgbClr>
                </a:outerShdw>
              </a:effectLst>
              <a:latin typeface="KG Second Chances Solid" panose="02000000000000000000" pitchFamily="2" charset="0"/>
            </a:endParaRPr>
          </a:p>
        </p:txBody>
      </p:sp>
      <p:sp>
        <p:nvSpPr>
          <p:cNvPr id="6" name="TextBox 5"/>
          <p:cNvSpPr txBox="1"/>
          <p:nvPr/>
        </p:nvSpPr>
        <p:spPr>
          <a:xfrm rot="5400000">
            <a:off x="2334372" y="-1702107"/>
            <a:ext cx="6400800" cy="10418237"/>
          </a:xfrm>
          <a:prstGeom prst="rect">
            <a:avLst/>
          </a:prstGeom>
          <a:noFill/>
        </p:spPr>
        <p:txBody>
          <a:bodyPr wrap="square" rtlCol="0">
            <a:spAutoFit/>
          </a:bodyPr>
          <a:lstStyle/>
          <a:p>
            <a:pPr marL="285750" indent="-285750">
              <a:buAutoNum type="romanUcPeriod"/>
            </a:pPr>
            <a:r>
              <a:rPr lang="en-US" sz="1400" b="1" dirty="0" smtClean="0">
                <a:solidFill>
                  <a:sysClr val="windowText" lastClr="000000"/>
                </a:solidFill>
                <a:latin typeface="KBScaredStraight" panose="02000603000000000000" pitchFamily="2" charset="0"/>
                <a:ea typeface="KBScaredStraight" panose="02000603000000000000" pitchFamily="2" charset="0"/>
              </a:rPr>
              <a:t>Identify the following as either Money (M) or forms of Credit (C). </a:t>
            </a:r>
          </a:p>
          <a:p>
            <a:pPr marL="228600" indent="-228600">
              <a:lnSpc>
                <a:spcPct val="150000"/>
              </a:lnSpc>
              <a:buAutoNum type="arabicPeriod"/>
            </a:pPr>
            <a:r>
              <a:rPr lang="en-US" sz="1400" dirty="0" smtClean="0">
                <a:solidFill>
                  <a:sysClr val="windowText" lastClr="000000"/>
                </a:solidFill>
                <a:latin typeface="KBScaredStraight" panose="02000603000000000000" pitchFamily="2" charset="0"/>
                <a:ea typeface="KBScaredStraight" panose="02000603000000000000" pitchFamily="2" charset="0"/>
              </a:rPr>
              <a:t>Debit Card	 </a:t>
            </a:r>
            <a:r>
              <a:rPr lang="en-US" sz="1400" dirty="0" smtClean="0">
                <a:solidFill>
                  <a:srgbClr val="FF0000"/>
                </a:solidFill>
                <a:latin typeface="Tahoma" panose="020B0604030504040204" pitchFamily="34" charset="0"/>
                <a:ea typeface="Tahoma" panose="020B0604030504040204" pitchFamily="34" charset="0"/>
                <a:cs typeface="Tahoma" panose="020B0604030504040204" pitchFamily="34" charset="0"/>
              </a:rPr>
              <a:t>M</a:t>
            </a:r>
          </a:p>
          <a:p>
            <a:pPr marL="228600" indent="-228600">
              <a:lnSpc>
                <a:spcPct val="150000"/>
              </a:lnSpc>
              <a:buAutoNum type="arabicPeriod"/>
            </a:pPr>
            <a:r>
              <a:rPr lang="en-US" sz="1400" dirty="0" smtClean="0">
                <a:solidFill>
                  <a:sysClr val="windowText" lastClr="000000"/>
                </a:solidFill>
                <a:latin typeface="KBScaredStraight" panose="02000603000000000000" pitchFamily="2" charset="0"/>
                <a:ea typeface="KBScaredStraight" panose="02000603000000000000" pitchFamily="2" charset="0"/>
              </a:rPr>
              <a:t>Currency (cash)	</a:t>
            </a:r>
            <a:r>
              <a:rPr lang="en-US" sz="1400"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1400" dirty="0" smtClean="0">
                <a:solidFill>
                  <a:srgbClr val="FF0000"/>
                </a:solidFill>
                <a:latin typeface="Tahoma" panose="020B0604030504040204" pitchFamily="34" charset="0"/>
                <a:ea typeface="Tahoma" panose="020B0604030504040204" pitchFamily="34" charset="0"/>
                <a:cs typeface="Tahoma" panose="020B0604030504040204" pitchFamily="34" charset="0"/>
              </a:rPr>
              <a:t>M</a:t>
            </a:r>
            <a:endParaRPr lang="en-US" sz="1400" dirty="0" smtClean="0">
              <a:solidFill>
                <a:srgbClr val="FF0000"/>
              </a:solidFill>
              <a:latin typeface="KBScaredStraight" panose="02000603000000000000" pitchFamily="2" charset="0"/>
              <a:ea typeface="KBScaredStraight" panose="02000603000000000000" pitchFamily="2" charset="0"/>
            </a:endParaRPr>
          </a:p>
          <a:p>
            <a:pPr marL="228600" indent="-228600">
              <a:lnSpc>
                <a:spcPct val="150000"/>
              </a:lnSpc>
              <a:buAutoNum type="arabicPeriod"/>
            </a:pPr>
            <a:r>
              <a:rPr lang="en-US" sz="1400" dirty="0" smtClean="0">
                <a:solidFill>
                  <a:sysClr val="windowText" lastClr="000000"/>
                </a:solidFill>
                <a:latin typeface="KBScaredStraight" panose="02000603000000000000" pitchFamily="2" charset="0"/>
                <a:ea typeface="KBScaredStraight" panose="02000603000000000000" pitchFamily="2" charset="0"/>
              </a:rPr>
              <a:t>Bank Loan	</a:t>
            </a:r>
            <a:r>
              <a:rPr lang="en-US" sz="1400" dirty="0">
                <a:solidFill>
                  <a:sysClr val="windowText" lastClr="000000"/>
                </a:solidFill>
                <a:latin typeface="Tahoma" panose="020B0604030504040204" pitchFamily="34" charset="0"/>
                <a:ea typeface="Tahoma" panose="020B0604030504040204" pitchFamily="34" charset="0"/>
                <a:cs typeface="Tahoma" panose="020B0604030504040204" pitchFamily="34" charset="0"/>
              </a:rPr>
              <a:t> </a:t>
            </a:r>
            <a:r>
              <a:rPr lang="en-US" sz="1400" dirty="0" smtClean="0">
                <a:solidFill>
                  <a:srgbClr val="FF0000"/>
                </a:solidFill>
                <a:latin typeface="Tahoma" panose="020B0604030504040204" pitchFamily="34" charset="0"/>
                <a:ea typeface="Tahoma" panose="020B0604030504040204" pitchFamily="34" charset="0"/>
                <a:cs typeface="Tahoma" panose="020B0604030504040204" pitchFamily="34" charset="0"/>
              </a:rPr>
              <a:t>C</a:t>
            </a:r>
            <a:endParaRPr lang="en-US" sz="1400" dirty="0" smtClean="0">
              <a:solidFill>
                <a:srgbClr val="FF0000"/>
              </a:solidFill>
              <a:latin typeface="KBScaredStraight" panose="02000603000000000000" pitchFamily="2" charset="0"/>
              <a:ea typeface="KBScaredStraight" panose="02000603000000000000" pitchFamily="2" charset="0"/>
            </a:endParaRPr>
          </a:p>
          <a:p>
            <a:pPr marL="228600" indent="-228600">
              <a:lnSpc>
                <a:spcPct val="150000"/>
              </a:lnSpc>
              <a:buAutoNum type="arabicPeriod"/>
            </a:pPr>
            <a:r>
              <a:rPr lang="en-US" sz="1400" dirty="0" smtClean="0">
                <a:solidFill>
                  <a:sysClr val="windowText" lastClr="000000"/>
                </a:solidFill>
                <a:latin typeface="KBScaredStraight" panose="02000603000000000000" pitchFamily="2" charset="0"/>
                <a:ea typeface="KBScaredStraight" panose="02000603000000000000" pitchFamily="2" charset="0"/>
              </a:rPr>
              <a:t>Coins	</a:t>
            </a:r>
            <a:r>
              <a:rPr lang="en-US" sz="1400"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1400" dirty="0" smtClean="0">
                <a:solidFill>
                  <a:srgbClr val="FF0000"/>
                </a:solidFill>
                <a:latin typeface="Tahoma" panose="020B0604030504040204" pitchFamily="34" charset="0"/>
                <a:ea typeface="Tahoma" panose="020B0604030504040204" pitchFamily="34" charset="0"/>
                <a:cs typeface="Tahoma" panose="020B0604030504040204" pitchFamily="34" charset="0"/>
              </a:rPr>
              <a:t>                 M</a:t>
            </a:r>
            <a:endParaRPr lang="en-US" sz="1400" dirty="0" smtClean="0">
              <a:solidFill>
                <a:srgbClr val="FF0000"/>
              </a:solidFill>
              <a:latin typeface="KBScaredStraight" panose="02000603000000000000" pitchFamily="2" charset="0"/>
              <a:ea typeface="KBScaredStraight" panose="02000603000000000000" pitchFamily="2" charset="0"/>
            </a:endParaRPr>
          </a:p>
          <a:p>
            <a:pPr marL="228600" indent="-228600">
              <a:lnSpc>
                <a:spcPct val="150000"/>
              </a:lnSpc>
              <a:buAutoNum type="arabicPeriod"/>
            </a:pPr>
            <a:r>
              <a:rPr lang="en-US" sz="1400" dirty="0" smtClean="0">
                <a:solidFill>
                  <a:sysClr val="windowText" lastClr="000000"/>
                </a:solidFill>
                <a:latin typeface="KBScaredStraight" panose="02000603000000000000" pitchFamily="2" charset="0"/>
                <a:ea typeface="KBScaredStraight" panose="02000603000000000000" pitchFamily="2" charset="0"/>
              </a:rPr>
              <a:t>Credit Card	</a:t>
            </a:r>
            <a:r>
              <a:rPr lang="en-US" sz="1400" dirty="0">
                <a:solidFill>
                  <a:sysClr val="windowText" lastClr="000000"/>
                </a:solidFill>
                <a:latin typeface="Tahoma" panose="020B0604030504040204" pitchFamily="34" charset="0"/>
                <a:ea typeface="Tahoma" panose="020B0604030504040204" pitchFamily="34" charset="0"/>
                <a:cs typeface="Tahoma" panose="020B0604030504040204" pitchFamily="34" charset="0"/>
              </a:rPr>
              <a:t> </a:t>
            </a:r>
            <a:r>
              <a:rPr lang="en-US" sz="1400" dirty="0" smtClean="0">
                <a:solidFill>
                  <a:srgbClr val="FF0000"/>
                </a:solidFill>
                <a:latin typeface="Tahoma" panose="020B0604030504040204" pitchFamily="34" charset="0"/>
                <a:ea typeface="Tahoma" panose="020B0604030504040204" pitchFamily="34" charset="0"/>
                <a:cs typeface="Tahoma" panose="020B0604030504040204" pitchFamily="34" charset="0"/>
              </a:rPr>
              <a:t>C</a:t>
            </a:r>
            <a:endParaRPr lang="en-US" sz="1400" dirty="0" smtClean="0">
              <a:solidFill>
                <a:srgbClr val="FF0000"/>
              </a:solidFill>
              <a:latin typeface="KBScaredStraight" panose="02000603000000000000" pitchFamily="2" charset="0"/>
              <a:ea typeface="KBScaredStraight" panose="02000603000000000000" pitchFamily="2" charset="0"/>
            </a:endParaRPr>
          </a:p>
          <a:p>
            <a:pPr marL="228600" indent="-228600">
              <a:lnSpc>
                <a:spcPct val="150000"/>
              </a:lnSpc>
              <a:buAutoNum type="arabicPeriod"/>
            </a:pPr>
            <a:r>
              <a:rPr lang="en-US" sz="1400" dirty="0" smtClean="0">
                <a:solidFill>
                  <a:sysClr val="windowText" lastClr="000000"/>
                </a:solidFill>
                <a:latin typeface="KBScaredStraight" panose="02000603000000000000" pitchFamily="2" charset="0"/>
                <a:ea typeface="KBScaredStraight" panose="02000603000000000000" pitchFamily="2" charset="0"/>
              </a:rPr>
              <a:t>Check		</a:t>
            </a:r>
            <a:r>
              <a:rPr lang="en-US" sz="1400" dirty="0">
                <a:solidFill>
                  <a:sysClr val="windowText" lastClr="000000"/>
                </a:solidFill>
                <a:latin typeface="Tahoma" panose="020B0604030504040204" pitchFamily="34" charset="0"/>
                <a:ea typeface="Tahoma" panose="020B0604030504040204" pitchFamily="34" charset="0"/>
                <a:cs typeface="Tahoma" panose="020B0604030504040204" pitchFamily="34" charset="0"/>
              </a:rPr>
              <a:t> </a:t>
            </a:r>
            <a:r>
              <a:rPr lang="en-US" sz="1400" dirty="0" smtClean="0">
                <a:solidFill>
                  <a:srgbClr val="FF0000"/>
                </a:solidFill>
                <a:latin typeface="Tahoma" panose="020B0604030504040204" pitchFamily="34" charset="0"/>
                <a:ea typeface="Tahoma" panose="020B0604030504040204" pitchFamily="34" charset="0"/>
                <a:cs typeface="Tahoma" panose="020B0604030504040204" pitchFamily="34" charset="0"/>
              </a:rPr>
              <a:t>M</a:t>
            </a:r>
            <a:endParaRPr lang="en-US" sz="1400" dirty="0" smtClean="0">
              <a:solidFill>
                <a:srgbClr val="FF0000"/>
              </a:solidFill>
              <a:latin typeface="KBScaredStraight" panose="02000603000000000000" pitchFamily="2" charset="0"/>
              <a:ea typeface="KBScaredStraight" panose="02000603000000000000" pitchFamily="2" charset="0"/>
            </a:endParaRPr>
          </a:p>
          <a:p>
            <a:endParaRPr lang="en-US" sz="1400" dirty="0" smtClean="0">
              <a:solidFill>
                <a:sysClr val="windowText" lastClr="000000"/>
              </a:solidFill>
              <a:latin typeface="KBScaredStraight" panose="02000603000000000000" pitchFamily="2" charset="0"/>
              <a:ea typeface="KBScaredStraight" panose="02000603000000000000" pitchFamily="2" charset="0"/>
            </a:endParaRPr>
          </a:p>
          <a:p>
            <a:endParaRPr lang="en-US" sz="1400" dirty="0" smtClean="0">
              <a:solidFill>
                <a:sysClr val="windowText" lastClr="000000"/>
              </a:solidFill>
              <a:latin typeface="KBScaredStraight" panose="02000603000000000000" pitchFamily="2" charset="0"/>
              <a:ea typeface="KBScaredStraight" panose="02000603000000000000" pitchFamily="2" charset="0"/>
            </a:endParaRPr>
          </a:p>
          <a:p>
            <a:r>
              <a:rPr lang="en-US" sz="1400" b="1" dirty="0">
                <a:solidFill>
                  <a:sysClr val="windowText" lastClr="000000"/>
                </a:solidFill>
                <a:latin typeface="KBScaredStraight" panose="02000603000000000000" pitchFamily="2" charset="0"/>
                <a:ea typeface="KBScaredStraight" panose="02000603000000000000" pitchFamily="2" charset="0"/>
              </a:rPr>
              <a:t>I</a:t>
            </a:r>
            <a:r>
              <a:rPr lang="en-US" sz="1400" b="1" dirty="0" smtClean="0">
                <a:solidFill>
                  <a:sysClr val="windowText" lastClr="000000"/>
                </a:solidFill>
                <a:latin typeface="KBScaredStraight" panose="02000603000000000000" pitchFamily="2" charset="0"/>
                <a:ea typeface="KBScaredStraight" panose="02000603000000000000" pitchFamily="2" charset="0"/>
              </a:rPr>
              <a:t>I. Which method would you most likely use to pay for the following goods and services: Cash, Coins, Debit Card, Check, Bank Loan, or Credit Card?</a:t>
            </a:r>
          </a:p>
          <a:p>
            <a:endParaRPr lang="en-US" sz="1400" b="1" dirty="0">
              <a:solidFill>
                <a:sysClr val="windowText" lastClr="000000"/>
              </a:solidFill>
              <a:latin typeface="KBScaredStraight" panose="02000603000000000000" pitchFamily="2" charset="0"/>
              <a:ea typeface="KBScaredStraight" panose="02000603000000000000" pitchFamily="2" charset="0"/>
            </a:endParaRPr>
          </a:p>
          <a:p>
            <a:pPr>
              <a:lnSpc>
                <a:spcPct val="150000"/>
              </a:lnSpc>
            </a:pPr>
            <a:r>
              <a:rPr lang="en-US" sz="1400" dirty="0" smtClean="0">
                <a:solidFill>
                  <a:sysClr val="windowText" lastClr="000000"/>
                </a:solidFill>
                <a:latin typeface="KBScaredStraight" panose="02000603000000000000" pitchFamily="2" charset="0"/>
                <a:ea typeface="KBScaredStraight" panose="02000603000000000000" pitchFamily="2" charset="0"/>
              </a:rPr>
              <a:t>7. 80” 3-D television				</a:t>
            </a:r>
            <a:r>
              <a:rPr lang="en-US" sz="1400" dirty="0" smtClean="0">
                <a:solidFill>
                  <a:srgbClr val="FF0000"/>
                </a:solidFill>
                <a:latin typeface="Tahoma" panose="020B0604030504040204" pitchFamily="34" charset="0"/>
                <a:ea typeface="Tahoma" panose="020B0604030504040204" pitchFamily="34" charset="0"/>
                <a:cs typeface="Tahoma" panose="020B0604030504040204" pitchFamily="34" charset="0"/>
              </a:rPr>
              <a:t>CREDIT CARD</a:t>
            </a:r>
            <a:endParaRPr lang="en-US" sz="1400" dirty="0" smtClean="0">
              <a:solidFill>
                <a:srgbClr val="FF0000"/>
              </a:solidFill>
              <a:latin typeface="KBScaredStraight" panose="02000603000000000000" pitchFamily="2" charset="0"/>
              <a:ea typeface="KBScaredStraight" panose="02000603000000000000" pitchFamily="2" charset="0"/>
            </a:endParaRPr>
          </a:p>
          <a:p>
            <a:pPr>
              <a:lnSpc>
                <a:spcPct val="150000"/>
              </a:lnSpc>
            </a:pPr>
            <a:r>
              <a:rPr lang="en-US" sz="1400" dirty="0" smtClean="0">
                <a:solidFill>
                  <a:sysClr val="windowText" lastClr="000000"/>
                </a:solidFill>
                <a:latin typeface="KBScaredStraight" panose="02000603000000000000" pitchFamily="2" charset="0"/>
                <a:ea typeface="KBScaredStraight" panose="02000603000000000000" pitchFamily="2" charset="0"/>
              </a:rPr>
              <a:t>8. Combo meal from a fast-food drive thru	</a:t>
            </a:r>
            <a:r>
              <a:rPr lang="en-US" sz="1400" dirty="0" smtClean="0">
                <a:solidFill>
                  <a:srgbClr val="FF0000"/>
                </a:solidFill>
                <a:latin typeface="Tahoma" panose="020B0604030504040204" pitchFamily="34" charset="0"/>
                <a:ea typeface="Tahoma" panose="020B0604030504040204" pitchFamily="34" charset="0"/>
                <a:cs typeface="Tahoma" panose="020B0604030504040204" pitchFamily="34" charset="0"/>
              </a:rPr>
              <a:t>CASH</a:t>
            </a:r>
          </a:p>
          <a:p>
            <a:pPr>
              <a:lnSpc>
                <a:spcPct val="150000"/>
              </a:lnSpc>
            </a:pPr>
            <a:r>
              <a:rPr lang="en-US" sz="1400" dirty="0" smtClean="0">
                <a:solidFill>
                  <a:sysClr val="windowText" lastClr="000000"/>
                </a:solidFill>
                <a:latin typeface="KBScaredStraight" panose="02000603000000000000" pitchFamily="2" charset="0"/>
                <a:ea typeface="KBScaredStraight" panose="02000603000000000000" pitchFamily="2" charset="0"/>
              </a:rPr>
              <a:t>9. New house				</a:t>
            </a:r>
            <a:r>
              <a:rPr lang="en-US" sz="1400" dirty="0" smtClean="0">
                <a:solidFill>
                  <a:srgbClr val="FF0000"/>
                </a:solidFill>
                <a:latin typeface="Tahoma" panose="020B0604030504040204" pitchFamily="34" charset="0"/>
                <a:ea typeface="Tahoma" panose="020B0604030504040204" pitchFamily="34" charset="0"/>
                <a:cs typeface="Tahoma" panose="020B0604030504040204" pitchFamily="34" charset="0"/>
              </a:rPr>
              <a:t>BANK LOAN</a:t>
            </a:r>
            <a:endParaRPr lang="en-US" sz="1400" dirty="0" smtClean="0">
              <a:solidFill>
                <a:srgbClr val="FF0000"/>
              </a:solidFill>
              <a:latin typeface="KBScaredStraight" panose="02000603000000000000" pitchFamily="2" charset="0"/>
              <a:ea typeface="KBScaredStraight" panose="02000603000000000000" pitchFamily="2" charset="0"/>
            </a:endParaRPr>
          </a:p>
          <a:p>
            <a:pPr>
              <a:lnSpc>
                <a:spcPct val="150000"/>
              </a:lnSpc>
            </a:pPr>
            <a:r>
              <a:rPr lang="en-US" sz="1400" dirty="0" smtClean="0">
                <a:solidFill>
                  <a:sysClr val="windowText" lastClr="000000"/>
                </a:solidFill>
                <a:latin typeface="KBScaredStraight" panose="02000603000000000000" pitchFamily="2" charset="0"/>
                <a:ea typeface="KBScaredStraight" panose="02000603000000000000" pitchFamily="2" charset="0"/>
              </a:rPr>
              <a:t>10. Monthly car payment			</a:t>
            </a:r>
            <a:r>
              <a:rPr lang="en-US" sz="1400" dirty="0" smtClean="0">
                <a:solidFill>
                  <a:srgbClr val="FF0000"/>
                </a:solidFill>
                <a:latin typeface="Tahoma" panose="020B0604030504040204" pitchFamily="34" charset="0"/>
                <a:ea typeface="Tahoma" panose="020B0604030504040204" pitchFamily="34" charset="0"/>
                <a:cs typeface="Tahoma" panose="020B0604030504040204" pitchFamily="34" charset="0"/>
              </a:rPr>
              <a:t>CHECK</a:t>
            </a:r>
            <a:endParaRPr lang="en-US" sz="1400" dirty="0" smtClean="0">
              <a:solidFill>
                <a:srgbClr val="FF0000"/>
              </a:solidFill>
              <a:latin typeface="KBScaredStraight" panose="02000603000000000000" pitchFamily="2" charset="0"/>
              <a:ea typeface="KBScaredStraight" panose="02000603000000000000" pitchFamily="2" charset="0"/>
            </a:endParaRPr>
          </a:p>
          <a:p>
            <a:pPr>
              <a:lnSpc>
                <a:spcPct val="150000"/>
              </a:lnSpc>
            </a:pPr>
            <a:r>
              <a:rPr lang="en-US" sz="1400" dirty="0" smtClean="0">
                <a:solidFill>
                  <a:sysClr val="windowText" lastClr="000000"/>
                </a:solidFill>
                <a:latin typeface="KBScaredStraight" panose="02000603000000000000" pitchFamily="2" charset="0"/>
                <a:ea typeface="KBScaredStraight" panose="02000603000000000000" pitchFamily="2" charset="0"/>
              </a:rPr>
              <a:t>11. Video game				</a:t>
            </a:r>
            <a:r>
              <a:rPr lang="en-US" sz="1400" dirty="0" smtClean="0">
                <a:solidFill>
                  <a:srgbClr val="FF0000"/>
                </a:solidFill>
                <a:latin typeface="Tahoma" panose="020B0604030504040204" pitchFamily="34" charset="0"/>
                <a:ea typeface="Tahoma" panose="020B0604030504040204" pitchFamily="34" charset="0"/>
                <a:cs typeface="Tahoma" panose="020B0604030504040204" pitchFamily="34" charset="0"/>
              </a:rPr>
              <a:t>DEBIT CARD </a:t>
            </a:r>
          </a:p>
          <a:p>
            <a:pPr>
              <a:lnSpc>
                <a:spcPct val="150000"/>
              </a:lnSpc>
            </a:pPr>
            <a:r>
              <a:rPr lang="en-US" sz="1400" dirty="0" smtClean="0">
                <a:solidFill>
                  <a:sysClr val="windowText" lastClr="000000"/>
                </a:solidFill>
                <a:latin typeface="KBScaredStraight" panose="02000603000000000000" pitchFamily="2" charset="0"/>
                <a:ea typeface="KBScaredStraight" panose="02000603000000000000" pitchFamily="2" charset="0"/>
              </a:rPr>
              <a:t>12. Pack of gum from a vending machine		</a:t>
            </a:r>
            <a:r>
              <a:rPr lang="en-US" sz="1400" dirty="0" smtClean="0">
                <a:solidFill>
                  <a:srgbClr val="FF0000"/>
                </a:solidFill>
                <a:latin typeface="Tahoma" panose="020B0604030504040204" pitchFamily="34" charset="0"/>
                <a:ea typeface="Tahoma" panose="020B0604030504040204" pitchFamily="34" charset="0"/>
                <a:cs typeface="Tahoma" panose="020B0604030504040204" pitchFamily="34" charset="0"/>
              </a:rPr>
              <a:t>COINS</a:t>
            </a:r>
          </a:p>
          <a:p>
            <a:pPr>
              <a:lnSpc>
                <a:spcPct val="150000"/>
              </a:lnSpc>
            </a:pPr>
            <a:endParaRPr lang="en-US" sz="1400" dirty="0">
              <a:solidFill>
                <a:sysClr val="windowText" lastClr="000000"/>
              </a:solidFill>
              <a:latin typeface="Tahoma" panose="020B0604030504040204" pitchFamily="34" charset="0"/>
              <a:ea typeface="Tahoma" panose="020B0604030504040204" pitchFamily="34" charset="0"/>
              <a:cs typeface="Tahoma" panose="020B0604030504040204" pitchFamily="34" charset="0"/>
            </a:endParaRPr>
          </a:p>
          <a:p>
            <a:r>
              <a:rPr lang="en-US" sz="1400" b="1" dirty="0" smtClean="0">
                <a:solidFill>
                  <a:sysClr val="windowText" lastClr="000000"/>
                </a:solidFill>
                <a:latin typeface="KBScaredStraight" panose="02000603000000000000" pitchFamily="2" charset="0"/>
                <a:ea typeface="KBScaredStraight" panose="02000603000000000000" pitchFamily="2" charset="0"/>
              </a:rPr>
              <a:t>III. Match each term to its definition.</a:t>
            </a:r>
          </a:p>
          <a:p>
            <a:r>
              <a:rPr lang="en-US" sz="1400" dirty="0" smtClean="0">
                <a:solidFill>
                  <a:srgbClr val="FF0000"/>
                </a:solidFill>
                <a:latin typeface="Tahoma" panose="020B0604030504040204" pitchFamily="34" charset="0"/>
                <a:ea typeface="Tahoma" panose="020B0604030504040204" pitchFamily="34" charset="0"/>
                <a:cs typeface="Tahoma" panose="020B0604030504040204" pitchFamily="34" charset="0"/>
              </a:rPr>
              <a:t>D </a:t>
            </a:r>
            <a:r>
              <a:rPr lang="en-US" sz="1400" dirty="0" smtClean="0">
                <a:solidFill>
                  <a:sysClr val="windowText" lastClr="000000"/>
                </a:solidFill>
                <a:latin typeface="KBScaredStraight" panose="02000603000000000000" pitchFamily="2" charset="0"/>
                <a:ea typeface="KBScaredStraight" panose="02000603000000000000" pitchFamily="2" charset="0"/>
                <a:cs typeface="Tahoma" panose="020B0604030504040204" pitchFamily="34" charset="0"/>
              </a:rPr>
              <a:t>13. Income	A. </a:t>
            </a:r>
            <a:r>
              <a:rPr lang="en-US" sz="1400" dirty="0">
                <a:solidFill>
                  <a:sysClr val="windowText" lastClr="000000"/>
                </a:solidFill>
                <a:latin typeface="KBScaredStraight" panose="02000603000000000000" pitchFamily="2" charset="0"/>
                <a:ea typeface="KBScaredStraight" panose="02000603000000000000" pitchFamily="2" charset="0"/>
              </a:rPr>
              <a:t>Trading money in exchange for goods or </a:t>
            </a:r>
            <a:r>
              <a:rPr lang="en-US" sz="1400" dirty="0" smtClean="0">
                <a:solidFill>
                  <a:sysClr val="windowText" lastClr="000000"/>
                </a:solidFill>
                <a:latin typeface="KBScaredStraight" panose="02000603000000000000" pitchFamily="2" charset="0"/>
                <a:ea typeface="KBScaredStraight" panose="02000603000000000000" pitchFamily="2" charset="0"/>
              </a:rPr>
              <a:t>		     services.</a:t>
            </a:r>
            <a:endParaRPr lang="en-US" sz="1400" dirty="0" smtClean="0">
              <a:solidFill>
                <a:sysClr val="windowText" lastClr="000000"/>
              </a:solidFill>
              <a:latin typeface="KBScaredStraight" panose="02000603000000000000" pitchFamily="2" charset="0"/>
              <a:ea typeface="KBScaredStraight" panose="02000603000000000000" pitchFamily="2" charset="0"/>
              <a:cs typeface="Tahoma" panose="020B0604030504040204" pitchFamily="34" charset="0"/>
            </a:endParaRPr>
          </a:p>
          <a:p>
            <a:r>
              <a:rPr lang="en-US" sz="1400" dirty="0" smtClean="0">
                <a:solidFill>
                  <a:srgbClr val="FF0000"/>
                </a:solidFill>
                <a:latin typeface="Tahoma" panose="020B0604030504040204" pitchFamily="34" charset="0"/>
                <a:ea typeface="Tahoma" panose="020B0604030504040204" pitchFamily="34" charset="0"/>
                <a:cs typeface="Tahoma" panose="020B0604030504040204" pitchFamily="34" charset="0"/>
              </a:rPr>
              <a:t>F</a:t>
            </a:r>
            <a:r>
              <a:rPr lang="en-US" sz="1400" dirty="0" smtClean="0">
                <a:solidFill>
                  <a:sysClr val="windowText" lastClr="000000"/>
                </a:solidFill>
                <a:latin typeface="Tahoma" panose="020B0604030504040204" pitchFamily="34" charset="0"/>
                <a:ea typeface="Tahoma" panose="020B0604030504040204" pitchFamily="34" charset="0"/>
                <a:cs typeface="Tahoma" panose="020B0604030504040204" pitchFamily="34" charset="0"/>
              </a:rPr>
              <a:t> </a:t>
            </a:r>
            <a:r>
              <a:rPr lang="en-US" sz="1400" dirty="0" smtClean="0">
                <a:solidFill>
                  <a:sysClr val="windowText" lastClr="000000"/>
                </a:solidFill>
                <a:latin typeface="KBScaredStraight" panose="02000603000000000000" pitchFamily="2" charset="0"/>
                <a:ea typeface="KBScaredStraight" panose="02000603000000000000" pitchFamily="2" charset="0"/>
                <a:cs typeface="Tahoma" panose="020B0604030504040204" pitchFamily="34" charset="0"/>
              </a:rPr>
              <a:t>14. Saving	B. </a:t>
            </a:r>
            <a:r>
              <a:rPr lang="en-US" sz="1400" dirty="0">
                <a:solidFill>
                  <a:sysClr val="windowText" lastClr="000000"/>
                </a:solidFill>
                <a:latin typeface="KBScaredStraight" panose="02000603000000000000" pitchFamily="2" charset="0"/>
                <a:ea typeface="KBScaredStraight" panose="02000603000000000000" pitchFamily="2" charset="0"/>
              </a:rPr>
              <a:t>A plan for saving and spending income</a:t>
            </a:r>
            <a:r>
              <a:rPr lang="en-US" sz="1400" dirty="0" smtClean="0">
                <a:solidFill>
                  <a:sysClr val="windowText" lastClr="000000"/>
                </a:solidFill>
                <a:latin typeface="KBScaredStraight" panose="02000603000000000000" pitchFamily="2" charset="0"/>
                <a:ea typeface="KBScaredStraight" panose="02000603000000000000" pitchFamily="2" charset="0"/>
              </a:rPr>
              <a:t>.</a:t>
            </a:r>
            <a:endParaRPr lang="en-US" sz="1400" dirty="0" smtClean="0">
              <a:solidFill>
                <a:sysClr val="windowText" lastClr="000000"/>
              </a:solidFill>
              <a:latin typeface="KBScaredStraight" panose="02000603000000000000" pitchFamily="2" charset="0"/>
              <a:ea typeface="KBScaredStraight" panose="02000603000000000000" pitchFamily="2" charset="0"/>
              <a:cs typeface="Tahoma" panose="020B0604030504040204" pitchFamily="34" charset="0"/>
            </a:endParaRPr>
          </a:p>
          <a:p>
            <a:r>
              <a:rPr lang="en-US" sz="1400" dirty="0" smtClean="0">
                <a:solidFill>
                  <a:srgbClr val="FF0000"/>
                </a:solidFill>
                <a:latin typeface="Tahoma" panose="020B0604030504040204" pitchFamily="34" charset="0"/>
                <a:ea typeface="Tahoma" panose="020B0604030504040204" pitchFamily="34" charset="0"/>
                <a:cs typeface="Tahoma" panose="020B0604030504040204" pitchFamily="34" charset="0"/>
              </a:rPr>
              <a:t>A</a:t>
            </a:r>
            <a:r>
              <a:rPr lang="en-US" sz="1400" dirty="0" smtClean="0">
                <a:solidFill>
                  <a:sysClr val="windowText" lastClr="000000"/>
                </a:solidFill>
                <a:latin typeface="Tahoma" panose="020B0604030504040204" pitchFamily="34" charset="0"/>
                <a:ea typeface="Tahoma" panose="020B0604030504040204" pitchFamily="34" charset="0"/>
                <a:cs typeface="Tahoma" panose="020B0604030504040204" pitchFamily="34" charset="0"/>
              </a:rPr>
              <a:t> </a:t>
            </a:r>
            <a:r>
              <a:rPr lang="en-US" sz="1400" dirty="0" smtClean="0">
                <a:solidFill>
                  <a:sysClr val="windowText" lastClr="000000"/>
                </a:solidFill>
                <a:latin typeface="KBScaredStraight" panose="02000603000000000000" pitchFamily="2" charset="0"/>
                <a:ea typeface="KBScaredStraight" panose="02000603000000000000" pitchFamily="2" charset="0"/>
                <a:cs typeface="Tahoma" panose="020B0604030504040204" pitchFamily="34" charset="0"/>
              </a:rPr>
              <a:t>15. Spending	C. </a:t>
            </a:r>
            <a:r>
              <a:rPr lang="en-US" sz="1400" dirty="0">
                <a:solidFill>
                  <a:sysClr val="windowText" lastClr="000000"/>
                </a:solidFill>
                <a:latin typeface="KBScaredStraight" panose="02000603000000000000" pitchFamily="2" charset="0"/>
                <a:ea typeface="KBScaredStraight" panose="02000603000000000000" pitchFamily="2" charset="0"/>
              </a:rPr>
              <a:t>Putting money to use in something that offers </a:t>
            </a:r>
            <a:r>
              <a:rPr lang="en-US" sz="1400" dirty="0" smtClean="0">
                <a:solidFill>
                  <a:sysClr val="windowText" lastClr="000000"/>
                </a:solidFill>
                <a:latin typeface="KBScaredStraight" panose="02000603000000000000" pitchFamily="2" charset="0"/>
                <a:ea typeface="KBScaredStraight" panose="02000603000000000000" pitchFamily="2" charset="0"/>
              </a:rPr>
              <a:t>	</a:t>
            </a:r>
            <a:r>
              <a:rPr lang="en-US" sz="1400" dirty="0">
                <a:solidFill>
                  <a:sysClr val="windowText" lastClr="000000"/>
                </a:solidFill>
                <a:latin typeface="KBScaredStraight" panose="02000603000000000000" pitchFamily="2" charset="0"/>
                <a:ea typeface="KBScaredStraight" panose="02000603000000000000" pitchFamily="2" charset="0"/>
              </a:rPr>
              <a:t>	</a:t>
            </a:r>
            <a:r>
              <a:rPr lang="en-US" sz="1400" dirty="0" smtClean="0">
                <a:solidFill>
                  <a:sysClr val="windowText" lastClr="000000"/>
                </a:solidFill>
                <a:latin typeface="KBScaredStraight" panose="02000603000000000000" pitchFamily="2" charset="0"/>
                <a:ea typeface="KBScaredStraight" panose="02000603000000000000" pitchFamily="2" charset="0"/>
              </a:rPr>
              <a:t>     potentially </a:t>
            </a:r>
            <a:r>
              <a:rPr lang="en-US" sz="1400" dirty="0">
                <a:solidFill>
                  <a:sysClr val="windowText" lastClr="000000"/>
                </a:solidFill>
                <a:latin typeface="KBScaredStraight" panose="02000603000000000000" pitchFamily="2" charset="0"/>
                <a:ea typeface="KBScaredStraight" panose="02000603000000000000" pitchFamily="2" charset="0"/>
              </a:rPr>
              <a:t>profitable returns</a:t>
            </a:r>
            <a:r>
              <a:rPr lang="en-US" sz="1400" dirty="0" smtClean="0">
                <a:solidFill>
                  <a:sysClr val="windowText" lastClr="000000"/>
                </a:solidFill>
                <a:latin typeface="KBScaredStraight" panose="02000603000000000000" pitchFamily="2" charset="0"/>
                <a:ea typeface="KBScaredStraight" panose="02000603000000000000" pitchFamily="2" charset="0"/>
              </a:rPr>
              <a:t>.</a:t>
            </a:r>
            <a:endParaRPr lang="en-US" sz="1400" dirty="0" smtClean="0">
              <a:solidFill>
                <a:sysClr val="windowText" lastClr="000000"/>
              </a:solidFill>
              <a:latin typeface="KBScaredStraight" panose="02000603000000000000" pitchFamily="2" charset="0"/>
              <a:ea typeface="KBScaredStraight" panose="02000603000000000000" pitchFamily="2" charset="0"/>
              <a:cs typeface="Tahoma" panose="020B0604030504040204" pitchFamily="34" charset="0"/>
            </a:endParaRPr>
          </a:p>
          <a:p>
            <a:r>
              <a:rPr lang="en-US" sz="1400" dirty="0" smtClean="0">
                <a:solidFill>
                  <a:srgbClr val="FF0000"/>
                </a:solidFill>
                <a:latin typeface="Tahoma" panose="020B0604030504040204" pitchFamily="34" charset="0"/>
                <a:ea typeface="Tahoma" panose="020B0604030504040204" pitchFamily="34" charset="0"/>
                <a:cs typeface="Tahoma" panose="020B0604030504040204" pitchFamily="34" charset="0"/>
              </a:rPr>
              <a:t>B</a:t>
            </a:r>
            <a:r>
              <a:rPr lang="en-US" sz="1400" dirty="0" smtClean="0">
                <a:solidFill>
                  <a:sysClr val="windowText" lastClr="000000"/>
                </a:solidFill>
                <a:latin typeface="Tahoma" panose="020B0604030504040204" pitchFamily="34" charset="0"/>
                <a:ea typeface="Tahoma" panose="020B0604030504040204" pitchFamily="34" charset="0"/>
                <a:cs typeface="Tahoma" panose="020B0604030504040204" pitchFamily="34" charset="0"/>
              </a:rPr>
              <a:t> </a:t>
            </a:r>
            <a:r>
              <a:rPr lang="en-US" sz="1400" dirty="0" smtClean="0">
                <a:solidFill>
                  <a:sysClr val="windowText" lastClr="000000"/>
                </a:solidFill>
                <a:latin typeface="KBScaredStraight" panose="02000603000000000000" pitchFamily="2" charset="0"/>
                <a:ea typeface="KBScaredStraight" panose="02000603000000000000" pitchFamily="2" charset="0"/>
                <a:cs typeface="Tahoma" panose="020B0604030504040204" pitchFamily="34" charset="0"/>
              </a:rPr>
              <a:t>16. Budget	D. </a:t>
            </a:r>
            <a:r>
              <a:rPr lang="en-US" sz="1400" dirty="0">
                <a:solidFill>
                  <a:sysClr val="windowText" lastClr="000000"/>
                </a:solidFill>
                <a:latin typeface="KBScaredStraight" panose="02000603000000000000" pitchFamily="2" charset="0"/>
                <a:ea typeface="KBScaredStraight" panose="02000603000000000000" pitchFamily="2" charset="0"/>
              </a:rPr>
              <a:t>Money that you earn from working or gain </a:t>
            </a:r>
            <a:r>
              <a:rPr lang="en-US" sz="1400" dirty="0" smtClean="0">
                <a:solidFill>
                  <a:sysClr val="windowText" lastClr="000000"/>
                </a:solidFill>
                <a:latin typeface="KBScaredStraight" panose="02000603000000000000" pitchFamily="2" charset="0"/>
                <a:ea typeface="KBScaredStraight" panose="02000603000000000000" pitchFamily="2" charset="0"/>
              </a:rPr>
              <a:t>		     from investments.</a:t>
            </a:r>
            <a:endParaRPr lang="en-US" sz="1400" dirty="0" smtClean="0">
              <a:solidFill>
                <a:sysClr val="windowText" lastClr="000000"/>
              </a:solidFill>
              <a:latin typeface="KBScaredStraight" panose="02000603000000000000" pitchFamily="2" charset="0"/>
              <a:ea typeface="KBScaredStraight" panose="02000603000000000000" pitchFamily="2" charset="0"/>
              <a:cs typeface="Tahoma" panose="020B0604030504040204" pitchFamily="34" charset="0"/>
            </a:endParaRPr>
          </a:p>
          <a:p>
            <a:r>
              <a:rPr lang="en-US" sz="1400" dirty="0" smtClean="0">
                <a:solidFill>
                  <a:srgbClr val="FF0000"/>
                </a:solidFill>
                <a:latin typeface="Tahoma" panose="020B0604030504040204" pitchFamily="34" charset="0"/>
                <a:ea typeface="Tahoma" panose="020B0604030504040204" pitchFamily="34" charset="0"/>
                <a:cs typeface="Tahoma" panose="020B0604030504040204" pitchFamily="34" charset="0"/>
              </a:rPr>
              <a:t>C</a:t>
            </a:r>
            <a:r>
              <a:rPr lang="en-US" sz="1400" dirty="0" smtClean="0">
                <a:solidFill>
                  <a:sysClr val="windowText" lastClr="000000"/>
                </a:solidFill>
                <a:latin typeface="Tahoma" panose="020B0604030504040204" pitchFamily="34" charset="0"/>
                <a:ea typeface="Tahoma" panose="020B0604030504040204" pitchFamily="34" charset="0"/>
                <a:cs typeface="Tahoma" panose="020B0604030504040204" pitchFamily="34" charset="0"/>
              </a:rPr>
              <a:t> </a:t>
            </a:r>
            <a:r>
              <a:rPr lang="en-US" sz="1400" dirty="0" smtClean="0">
                <a:solidFill>
                  <a:sysClr val="windowText" lastClr="000000"/>
                </a:solidFill>
                <a:latin typeface="KBScaredStraight" panose="02000603000000000000" pitchFamily="2" charset="0"/>
                <a:ea typeface="KBScaredStraight" panose="02000603000000000000" pitchFamily="2" charset="0"/>
                <a:cs typeface="Tahoma" panose="020B0604030504040204" pitchFamily="34" charset="0"/>
              </a:rPr>
              <a:t>17. Investing	E. </a:t>
            </a:r>
            <a:r>
              <a:rPr lang="en-US" sz="1400" dirty="0">
                <a:solidFill>
                  <a:sysClr val="windowText" lastClr="000000"/>
                </a:solidFill>
                <a:latin typeface="KBScaredStraight" panose="02000603000000000000" pitchFamily="2" charset="0"/>
                <a:ea typeface="KBScaredStraight" panose="02000603000000000000" pitchFamily="2" charset="0"/>
              </a:rPr>
              <a:t>Buying something now and paying for it (plus </a:t>
            </a:r>
            <a:r>
              <a:rPr lang="en-US" sz="1400" dirty="0" smtClean="0">
                <a:solidFill>
                  <a:sysClr val="windowText" lastClr="000000"/>
                </a:solidFill>
                <a:latin typeface="KBScaredStraight" panose="02000603000000000000" pitchFamily="2" charset="0"/>
                <a:ea typeface="KBScaredStraight" panose="02000603000000000000" pitchFamily="2" charset="0"/>
              </a:rPr>
              <a:t>		     interest</a:t>
            </a:r>
            <a:r>
              <a:rPr lang="en-US" sz="1400" dirty="0">
                <a:solidFill>
                  <a:sysClr val="windowText" lastClr="000000"/>
                </a:solidFill>
                <a:latin typeface="KBScaredStraight" panose="02000603000000000000" pitchFamily="2" charset="0"/>
                <a:ea typeface="KBScaredStraight" panose="02000603000000000000" pitchFamily="2" charset="0"/>
              </a:rPr>
              <a:t>) </a:t>
            </a:r>
            <a:r>
              <a:rPr lang="en-US" sz="1400" dirty="0" smtClean="0">
                <a:solidFill>
                  <a:sysClr val="windowText" lastClr="000000"/>
                </a:solidFill>
                <a:latin typeface="KBScaredStraight" panose="02000603000000000000" pitchFamily="2" charset="0"/>
                <a:ea typeface="KBScaredStraight" panose="02000603000000000000" pitchFamily="2" charset="0"/>
              </a:rPr>
              <a:t>later.</a:t>
            </a:r>
            <a:endParaRPr lang="en-US" sz="1400" dirty="0" smtClean="0">
              <a:solidFill>
                <a:sysClr val="windowText" lastClr="000000"/>
              </a:solidFill>
              <a:latin typeface="KBScaredStraight" panose="02000603000000000000" pitchFamily="2" charset="0"/>
              <a:ea typeface="KBScaredStraight" panose="02000603000000000000" pitchFamily="2" charset="0"/>
              <a:cs typeface="Tahoma" panose="020B0604030504040204" pitchFamily="34" charset="0"/>
            </a:endParaRPr>
          </a:p>
          <a:p>
            <a:r>
              <a:rPr lang="en-US" sz="1400" dirty="0" smtClean="0">
                <a:solidFill>
                  <a:srgbClr val="FF0000"/>
                </a:solidFill>
                <a:latin typeface="Tahoma" panose="020B0604030504040204" pitchFamily="34" charset="0"/>
                <a:ea typeface="Tahoma" panose="020B0604030504040204" pitchFamily="34" charset="0"/>
                <a:cs typeface="Tahoma" panose="020B0604030504040204" pitchFamily="34" charset="0"/>
              </a:rPr>
              <a:t>E</a:t>
            </a:r>
            <a:r>
              <a:rPr lang="en-US" sz="1400" dirty="0" smtClean="0">
                <a:solidFill>
                  <a:sysClr val="windowText" lastClr="000000"/>
                </a:solidFill>
                <a:latin typeface="Tahoma" panose="020B0604030504040204" pitchFamily="34" charset="0"/>
                <a:ea typeface="Tahoma" panose="020B0604030504040204" pitchFamily="34" charset="0"/>
                <a:cs typeface="Tahoma" panose="020B0604030504040204" pitchFamily="34" charset="0"/>
              </a:rPr>
              <a:t> </a:t>
            </a:r>
            <a:r>
              <a:rPr lang="en-US" sz="1400" dirty="0" smtClean="0">
                <a:solidFill>
                  <a:sysClr val="windowText" lastClr="000000"/>
                </a:solidFill>
                <a:latin typeface="KBScaredStraight" panose="02000603000000000000" pitchFamily="2" charset="0"/>
                <a:ea typeface="KBScaredStraight" panose="02000603000000000000" pitchFamily="2" charset="0"/>
                <a:cs typeface="Tahoma" panose="020B0604030504040204" pitchFamily="34" charset="0"/>
              </a:rPr>
              <a:t>18. Credit	F. </a:t>
            </a:r>
            <a:r>
              <a:rPr lang="en-US" sz="1400" dirty="0">
                <a:solidFill>
                  <a:sysClr val="windowText" lastClr="000000"/>
                </a:solidFill>
                <a:latin typeface="KBScaredStraight" panose="02000603000000000000" pitchFamily="2" charset="0"/>
                <a:ea typeface="KBScaredStraight" panose="02000603000000000000" pitchFamily="2" charset="0"/>
              </a:rPr>
              <a:t>Money left over after buying what is needed </a:t>
            </a:r>
            <a:r>
              <a:rPr lang="en-US" sz="1400" dirty="0" smtClean="0">
                <a:solidFill>
                  <a:sysClr val="windowText" lastClr="000000"/>
                </a:solidFill>
                <a:latin typeface="KBScaredStraight" panose="02000603000000000000" pitchFamily="2" charset="0"/>
                <a:ea typeface="KBScaredStraight" panose="02000603000000000000" pitchFamily="2" charset="0"/>
              </a:rPr>
              <a:t>		    and  wanted.</a:t>
            </a:r>
          </a:p>
          <a:p>
            <a:endParaRPr lang="en-US" sz="1400" dirty="0" smtClean="0">
              <a:solidFill>
                <a:sysClr val="windowText" lastClr="000000"/>
              </a:solidFill>
              <a:latin typeface="KBScaredStraight" panose="02000603000000000000" pitchFamily="2" charset="0"/>
              <a:ea typeface="KBScaredStraight" panose="02000603000000000000" pitchFamily="2" charset="0"/>
            </a:endParaRPr>
          </a:p>
          <a:p>
            <a:endParaRPr lang="en-US" sz="1400" dirty="0">
              <a:solidFill>
                <a:sysClr val="windowText" lastClr="000000"/>
              </a:solidFill>
              <a:latin typeface="KBScaredStraight" panose="02000603000000000000" pitchFamily="2" charset="0"/>
              <a:ea typeface="KBScaredStraight" panose="02000603000000000000" pitchFamily="2" charset="0"/>
            </a:endParaRPr>
          </a:p>
          <a:p>
            <a:r>
              <a:rPr lang="en-US" sz="1400" b="1" dirty="0" smtClean="0">
                <a:solidFill>
                  <a:sysClr val="windowText" lastClr="000000"/>
                </a:solidFill>
                <a:latin typeface="KBScaredStraight" panose="02000603000000000000" pitchFamily="2" charset="0"/>
                <a:ea typeface="KBScaredStraight" panose="02000603000000000000" pitchFamily="2" charset="0"/>
              </a:rPr>
              <a:t>IV. Answer the questions below using complete sentences.</a:t>
            </a:r>
          </a:p>
          <a:p>
            <a:r>
              <a:rPr lang="en-US" sz="1200" dirty="0" smtClean="0">
                <a:solidFill>
                  <a:sysClr val="windowText" lastClr="000000"/>
                </a:solidFill>
                <a:latin typeface="KBScaredStraight" panose="02000603000000000000" pitchFamily="2" charset="0"/>
                <a:ea typeface="KBScaredStraight" panose="02000603000000000000" pitchFamily="2" charset="0"/>
              </a:rPr>
              <a:t>19. What is the difference between a debit card and a credit card?</a:t>
            </a:r>
          </a:p>
          <a:p>
            <a:r>
              <a:rPr lang="en-US" sz="1200" dirty="0" smtClean="0">
                <a:solidFill>
                  <a:srgbClr val="FF0000"/>
                </a:solidFill>
                <a:latin typeface="KBScaredStraight" panose="02000603000000000000" pitchFamily="2" charset="0"/>
                <a:ea typeface="KBScaredStraight" panose="02000603000000000000" pitchFamily="2" charset="0"/>
              </a:rPr>
              <a:t>A </a:t>
            </a:r>
            <a:r>
              <a:rPr lang="en-US" sz="1200" dirty="0">
                <a:solidFill>
                  <a:srgbClr val="FF0000"/>
                </a:solidFill>
                <a:latin typeface="KBScaredStraight" panose="02000603000000000000" pitchFamily="2" charset="0"/>
                <a:ea typeface="KBScaredStraight" panose="02000603000000000000" pitchFamily="2" charset="0"/>
              </a:rPr>
              <a:t>d</a:t>
            </a:r>
            <a:r>
              <a:rPr lang="en-US" sz="1200" dirty="0" smtClean="0">
                <a:solidFill>
                  <a:srgbClr val="FF0000"/>
                </a:solidFill>
                <a:latin typeface="KBScaredStraight" panose="02000603000000000000" pitchFamily="2" charset="0"/>
                <a:ea typeface="KBScaredStraight" panose="02000603000000000000" pitchFamily="2" charset="0"/>
              </a:rPr>
              <a:t>ebit card takes money immediately </a:t>
            </a:r>
            <a:r>
              <a:rPr lang="en-US" sz="1200" dirty="0">
                <a:solidFill>
                  <a:srgbClr val="FF0000"/>
                </a:solidFill>
                <a:latin typeface="KBScaredStraight" panose="02000603000000000000" pitchFamily="2" charset="0"/>
                <a:ea typeface="KBScaredStraight" panose="02000603000000000000" pitchFamily="2" charset="0"/>
              </a:rPr>
              <a:t>from a bank </a:t>
            </a:r>
            <a:r>
              <a:rPr lang="en-US" sz="1200" dirty="0" smtClean="0">
                <a:solidFill>
                  <a:srgbClr val="FF0000"/>
                </a:solidFill>
                <a:latin typeface="KBScaredStraight" panose="02000603000000000000" pitchFamily="2" charset="0"/>
                <a:ea typeface="KBScaredStraight" panose="02000603000000000000" pitchFamily="2" charset="0"/>
              </a:rPr>
              <a:t>account. With a credit card, </a:t>
            </a:r>
            <a:r>
              <a:rPr lang="en-US" sz="1200" dirty="0">
                <a:solidFill>
                  <a:srgbClr val="FF0000"/>
                </a:solidFill>
                <a:latin typeface="KBScaredStraight" panose="02000603000000000000" pitchFamily="2" charset="0"/>
                <a:ea typeface="KBScaredStraight" panose="02000603000000000000" pitchFamily="2" charset="0"/>
              </a:rPr>
              <a:t>you pay </a:t>
            </a:r>
            <a:r>
              <a:rPr lang="en-US" sz="1200" dirty="0" smtClean="0">
                <a:solidFill>
                  <a:srgbClr val="FF0000"/>
                </a:solidFill>
                <a:latin typeface="KBScaredStraight" panose="02000603000000000000" pitchFamily="2" charset="0"/>
                <a:ea typeface="KBScaredStraight" panose="02000603000000000000" pitchFamily="2" charset="0"/>
              </a:rPr>
              <a:t>later (plus interest). </a:t>
            </a:r>
            <a:endParaRPr lang="en-US" sz="1200" dirty="0">
              <a:solidFill>
                <a:srgbClr val="FF0000"/>
              </a:solidFill>
              <a:latin typeface="KBScaredStraight" panose="02000603000000000000" pitchFamily="2" charset="0"/>
              <a:ea typeface="KBScaredStraight" panose="02000603000000000000" pitchFamily="2" charset="0"/>
            </a:endParaRPr>
          </a:p>
          <a:p>
            <a:endParaRPr lang="en-US" sz="1200" dirty="0" smtClean="0">
              <a:solidFill>
                <a:sysClr val="windowText" lastClr="000000"/>
              </a:solidFill>
              <a:latin typeface="KBScaredStraight" panose="02000603000000000000" pitchFamily="2" charset="0"/>
              <a:ea typeface="KBScaredStraight" panose="02000603000000000000" pitchFamily="2" charset="0"/>
            </a:endParaRPr>
          </a:p>
          <a:p>
            <a:r>
              <a:rPr lang="en-US" sz="1200" dirty="0" smtClean="0">
                <a:solidFill>
                  <a:sysClr val="windowText" lastClr="000000"/>
                </a:solidFill>
                <a:latin typeface="KBScaredStraight" panose="02000603000000000000" pitchFamily="2" charset="0"/>
                <a:ea typeface="KBScaredStraight" panose="02000603000000000000" pitchFamily="2" charset="0"/>
              </a:rPr>
              <a:t>20. What are three goals that you can set for yourself related to the personal money management vocabulary (income, spending, saving, investing, budget, etc.)?</a:t>
            </a:r>
            <a:endParaRPr lang="en-US" sz="1200" dirty="0">
              <a:solidFill>
                <a:sysClr val="windowText" lastClr="000000"/>
              </a:solidFill>
              <a:latin typeface="KBScaredStraight" panose="02000603000000000000" pitchFamily="2" charset="0"/>
              <a:ea typeface="KBScaredStraight" panose="02000603000000000000" pitchFamily="2" charset="0"/>
            </a:endParaRPr>
          </a:p>
          <a:p>
            <a:r>
              <a:rPr lang="en-US" sz="1200" dirty="0" smtClean="0">
                <a:solidFill>
                  <a:srgbClr val="FF0000"/>
                </a:solidFill>
                <a:latin typeface="KBScaredStraight" panose="02000603000000000000" pitchFamily="2" charset="0"/>
                <a:ea typeface="KBScaredStraight" panose="02000603000000000000" pitchFamily="2" charset="0"/>
              </a:rPr>
              <a:t>Answers will vary.</a:t>
            </a:r>
            <a:endParaRPr lang="en-US" sz="1200" dirty="0">
              <a:solidFill>
                <a:srgbClr val="FF0000"/>
              </a:solidFill>
              <a:latin typeface="KBScaredStraight" panose="02000603000000000000" pitchFamily="2" charset="0"/>
              <a:ea typeface="KBScaredStraight" panose="02000603000000000000" pitchFamily="2" charset="0"/>
            </a:endParaRPr>
          </a:p>
        </p:txBody>
      </p:sp>
      <p:sp>
        <p:nvSpPr>
          <p:cNvPr id="7" name="TextBox 6"/>
          <p:cNvSpPr txBox="1"/>
          <p:nvPr/>
        </p:nvSpPr>
        <p:spPr>
          <a:xfrm rot="5400000">
            <a:off x="-1188127" y="1188123"/>
            <a:ext cx="2653250" cy="276999"/>
          </a:xfrm>
          <a:prstGeom prst="rect">
            <a:avLst/>
          </a:prstGeom>
          <a:noFill/>
        </p:spPr>
        <p:txBody>
          <a:bodyPr wrap="square" rtlCol="0">
            <a:spAutoFit/>
          </a:bodyPr>
          <a:lstStyle/>
          <a:p>
            <a:r>
              <a:rPr lang="en-US" sz="1200" dirty="0" smtClean="0">
                <a:latin typeface="KBScaredStraight" panose="02000603000000000000" pitchFamily="2" charset="0"/>
                <a:ea typeface="KBScaredStraight" panose="02000603000000000000" pitchFamily="2" charset="0"/>
              </a:rPr>
              <a:t>© 2015 Brain Wrinkles</a:t>
            </a:r>
            <a:endParaRPr lang="en-US" sz="1200" dirty="0">
              <a:latin typeface="KBScaredStraight" panose="02000603000000000000" pitchFamily="2" charset="0"/>
              <a:ea typeface="KBScaredStraight" panose="02000603000000000000" pitchFamily="2" charset="0"/>
            </a:endParaRPr>
          </a:p>
        </p:txBody>
      </p:sp>
      <p:sp>
        <p:nvSpPr>
          <p:cNvPr id="8" name="Rectangle 7"/>
          <p:cNvSpPr/>
          <p:nvPr/>
        </p:nvSpPr>
        <p:spPr>
          <a:xfrm>
            <a:off x="276998" y="123732"/>
            <a:ext cx="11728762" cy="658368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535634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63211" y="473530"/>
            <a:ext cx="11211950" cy="4685450"/>
          </a:xfrm>
          <a:prstGeom prst="rect">
            <a:avLst/>
          </a:prstGeom>
        </p:spPr>
        <p:txBody>
          <a:bodyPr wrap="square">
            <a:spAutoFit/>
          </a:bodyPr>
          <a:lstStyle/>
          <a:p>
            <a:pPr>
              <a:lnSpc>
                <a:spcPct val="107000"/>
              </a:lnSpc>
              <a:spcAft>
                <a:spcPts val="800"/>
              </a:spcAft>
            </a:pPr>
            <a:endParaRPr lang="en-US" sz="1400" dirty="0">
              <a:latin typeface="KG Second Chances Solid" panose="02000000000000000000" pitchFamily="2" charset="0"/>
              <a:ea typeface="Calibri" panose="020F0502020204030204" pitchFamily="34" charset="0"/>
              <a:cs typeface="Arial" panose="020B0604020202020204" pitchFamily="34" charset="0"/>
            </a:endParaRPr>
          </a:p>
          <a:p>
            <a:pPr algn="ctr">
              <a:lnSpc>
                <a:spcPct val="107000"/>
              </a:lnSpc>
              <a:spcAft>
                <a:spcPts val="800"/>
              </a:spcAft>
            </a:pPr>
            <a:r>
              <a:rPr lang="en-US" sz="4400" dirty="0">
                <a:latin typeface="KG Second Chances Solid" panose="02000000000000000000" pitchFamily="2" charset="0"/>
              </a:rPr>
              <a:t>Teacher Directions – Tweet All About It…Ticket Out the Door</a:t>
            </a:r>
          </a:p>
          <a:p>
            <a:endParaRPr lang="en-US" sz="2000" dirty="0">
              <a:solidFill>
                <a:srgbClr val="FF0000"/>
              </a:solidFill>
              <a:latin typeface="KBScaredStraight" panose="02000603000000000000" pitchFamily="2" charset="0"/>
              <a:ea typeface="KBScaredStraight" panose="02000603000000000000" pitchFamily="2" charset="0"/>
            </a:endParaRPr>
          </a:p>
          <a:p>
            <a:pPr marL="457200" indent="-457200">
              <a:buFont typeface="Arial" panose="020B0604020202020204" pitchFamily="34" charset="0"/>
              <a:buChar char="•"/>
            </a:pPr>
            <a:r>
              <a:rPr lang="en-US" sz="3200" dirty="0">
                <a:latin typeface="KBScaredStraight" panose="02000603000000000000" pitchFamily="2" charset="0"/>
                <a:ea typeface="KBScaredStraight" panose="02000603000000000000" pitchFamily="2" charset="0"/>
                <a:cs typeface="Arial" panose="020B0604020202020204" pitchFamily="34" charset="0"/>
              </a:rPr>
              <a:t>Have students write a tweet summary of important </a:t>
            </a:r>
            <a:r>
              <a:rPr lang="en-US" sz="3200" dirty="0" smtClean="0">
                <a:latin typeface="KBScaredStraight" panose="02000603000000000000" pitchFamily="2" charset="0"/>
                <a:ea typeface="KBScaredStraight" panose="02000603000000000000" pitchFamily="2" charset="0"/>
                <a:cs typeface="Arial" panose="020B0604020202020204" pitchFamily="34" charset="0"/>
              </a:rPr>
              <a:t>personal money management vocabulary (less </a:t>
            </a:r>
            <a:r>
              <a:rPr lang="en-US" sz="3200" dirty="0">
                <a:latin typeface="KBScaredStraight" panose="02000603000000000000" pitchFamily="2" charset="0"/>
                <a:ea typeface="KBScaredStraight" panose="02000603000000000000" pitchFamily="2" charset="0"/>
                <a:cs typeface="Arial" panose="020B0604020202020204" pitchFamily="34" charset="0"/>
              </a:rPr>
              <a:t>than 140 characters</a:t>
            </a:r>
            <a:r>
              <a:rPr lang="en-US" sz="3200" dirty="0" smtClean="0">
                <a:latin typeface="KBScaredStraight" panose="02000603000000000000" pitchFamily="2" charset="0"/>
                <a:ea typeface="KBScaredStraight" panose="02000603000000000000" pitchFamily="2" charset="0"/>
                <a:cs typeface="Arial" panose="020B0604020202020204" pitchFamily="34" charset="0"/>
              </a:rPr>
              <a:t>).</a:t>
            </a:r>
          </a:p>
          <a:p>
            <a:pPr marL="457200" indent="-457200">
              <a:buFont typeface="Arial" panose="020B0604020202020204" pitchFamily="34" charset="0"/>
              <a:buChar char="•"/>
            </a:pPr>
            <a:endParaRPr lang="en-US" sz="3200" dirty="0">
              <a:latin typeface="KBScaredStraight" panose="02000603000000000000" pitchFamily="2" charset="0"/>
              <a:ea typeface="KBScaredStraight" panose="02000603000000000000" pitchFamily="2" charset="0"/>
              <a:cs typeface="Arial" panose="020B0604020202020204" pitchFamily="34" charset="0"/>
            </a:endParaRPr>
          </a:p>
          <a:p>
            <a:endParaRPr lang="en-US" sz="2800" dirty="0">
              <a:latin typeface="KBScaredStraight" panose="02000603000000000000" pitchFamily="2" charset="0"/>
              <a:ea typeface="KBScaredStraight" panose="02000603000000000000" pitchFamily="2" charset="0"/>
              <a:cs typeface="Arial" panose="020B0604020202020204" pitchFamily="34" charset="0"/>
            </a:endParaRPr>
          </a:p>
        </p:txBody>
      </p:sp>
      <p:sp>
        <p:nvSpPr>
          <p:cNvPr id="2" name="Rounded Rectangle 1"/>
          <p:cNvSpPr/>
          <p:nvPr/>
        </p:nvSpPr>
        <p:spPr>
          <a:xfrm>
            <a:off x="212272" y="146957"/>
            <a:ext cx="11789229" cy="6498772"/>
          </a:xfrm>
          <a:prstGeom prst="roundRect">
            <a:avLst/>
          </a:prstGeom>
          <a:noFill/>
          <a:ln w="57150">
            <a:solidFill>
              <a:schemeClr val="tx1"/>
            </a:solidFill>
            <a:prstDash val="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6406" y="6624342"/>
            <a:ext cx="2653250" cy="276999"/>
          </a:xfrm>
          <a:prstGeom prst="rect">
            <a:avLst/>
          </a:prstGeom>
          <a:noFill/>
        </p:spPr>
        <p:txBody>
          <a:bodyPr wrap="square" rtlCol="0">
            <a:spAutoFit/>
          </a:bodyPr>
          <a:lstStyle/>
          <a:p>
            <a:r>
              <a:rPr lang="en-US" sz="1200" dirty="0">
                <a:latin typeface="KBScaredStraight" panose="02000603000000000000" pitchFamily="2" charset="0"/>
                <a:ea typeface="KBScaredStraight" panose="02000603000000000000" pitchFamily="2" charset="0"/>
              </a:rPr>
              <a:t>© </a:t>
            </a:r>
            <a:r>
              <a:rPr lang="en-US" sz="1200" dirty="0" smtClean="0">
                <a:latin typeface="KBScaredStraight" panose="02000603000000000000" pitchFamily="2" charset="0"/>
                <a:ea typeface="KBScaredStraight" panose="02000603000000000000" pitchFamily="2" charset="0"/>
              </a:rPr>
              <a:t>2015 </a:t>
            </a:r>
            <a:r>
              <a:rPr lang="en-US" sz="1200" dirty="0">
                <a:latin typeface="KBScaredStraight" panose="02000603000000000000" pitchFamily="2" charset="0"/>
                <a:ea typeface="KBScaredStraight" panose="02000603000000000000" pitchFamily="2" charset="0"/>
              </a:rPr>
              <a:t>Brain Wrinkles</a:t>
            </a:r>
          </a:p>
        </p:txBody>
      </p:sp>
    </p:spTree>
    <p:extLst>
      <p:ext uri="{BB962C8B-B14F-4D97-AF65-F5344CB8AC3E}">
        <p14:creationId xmlns:p14="http://schemas.microsoft.com/office/powerpoint/2010/main" val="289093668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2192000" cy="6858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0"/>
            <a:ext cx="6035040" cy="6858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6156960" y="0"/>
            <a:ext cx="6035040" cy="6858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455826" y="0"/>
            <a:ext cx="5123517" cy="707886"/>
          </a:xfrm>
          <a:prstGeom prst="rect">
            <a:avLst/>
          </a:prstGeom>
          <a:noFill/>
        </p:spPr>
        <p:txBody>
          <a:bodyPr wrap="none" lIns="91440" tIns="45720" rIns="91440" bIns="45720">
            <a:spAutoFit/>
          </a:bodyPr>
          <a:lstStyle/>
          <a:p>
            <a:pPr algn="ctr"/>
            <a:r>
              <a:rPr lang="en-US" sz="4000" b="1" dirty="0">
                <a:ln w="10160">
                  <a:solidFill>
                    <a:schemeClr val="tx1"/>
                  </a:solidFill>
                  <a:prstDash val="solid"/>
                </a:ln>
                <a:solidFill>
                  <a:schemeClr val="accent3"/>
                </a:solidFill>
                <a:effectLst>
                  <a:outerShdw blurRad="50800" dist="38100" dir="2700000" algn="tl" rotWithShape="0">
                    <a:prstClr val="black">
                      <a:alpha val="40000"/>
                    </a:prstClr>
                  </a:outerShdw>
                </a:effectLst>
                <a:latin typeface="KG Second Chances Solid" panose="02000000000000000000" pitchFamily="2" charset="0"/>
              </a:rPr>
              <a:t>Tweet All About It</a:t>
            </a:r>
          </a:p>
        </p:txBody>
      </p:sp>
      <p:sp>
        <p:nvSpPr>
          <p:cNvPr id="15" name="TextBox 14"/>
          <p:cNvSpPr txBox="1"/>
          <p:nvPr/>
        </p:nvSpPr>
        <p:spPr>
          <a:xfrm>
            <a:off x="123395" y="707886"/>
            <a:ext cx="5952776" cy="646331"/>
          </a:xfrm>
          <a:prstGeom prst="rect">
            <a:avLst/>
          </a:prstGeom>
          <a:noFill/>
        </p:spPr>
        <p:txBody>
          <a:bodyPr wrap="square" rtlCol="0">
            <a:spAutoFit/>
          </a:bodyPr>
          <a:lstStyle/>
          <a:p>
            <a:pPr algn="ctr"/>
            <a:r>
              <a:rPr lang="en-US" sz="1200" dirty="0">
                <a:latin typeface="KBScaredStraight" panose="02000603000000000000" pitchFamily="2" charset="0"/>
                <a:ea typeface="KBScaredStraight" panose="02000603000000000000" pitchFamily="2" charset="0"/>
              </a:rPr>
              <a:t>Write tweets about important </a:t>
            </a:r>
            <a:r>
              <a:rPr lang="en-US" sz="1200" dirty="0" smtClean="0">
                <a:latin typeface="KBScaredStraight" panose="02000603000000000000" pitchFamily="2" charset="0"/>
                <a:ea typeface="KBScaredStraight" panose="02000603000000000000" pitchFamily="2" charset="0"/>
              </a:rPr>
              <a:t>personal money management vocabulary. </a:t>
            </a:r>
            <a:r>
              <a:rPr lang="en-US" sz="1200" dirty="0">
                <a:latin typeface="KBScaredStraight" panose="02000603000000000000" pitchFamily="2" charset="0"/>
                <a:ea typeface="KBScaredStraight" panose="02000603000000000000" pitchFamily="2" charset="0"/>
              </a:rPr>
              <a:t>Keep </a:t>
            </a:r>
            <a:r>
              <a:rPr lang="en-US" sz="1200" dirty="0" smtClean="0">
                <a:latin typeface="KBScaredStraight" panose="02000603000000000000" pitchFamily="2" charset="0"/>
                <a:ea typeface="KBScaredStraight" panose="02000603000000000000" pitchFamily="2" charset="0"/>
              </a:rPr>
              <a:t>the tweets </a:t>
            </a:r>
            <a:r>
              <a:rPr lang="en-US" sz="1200" dirty="0">
                <a:latin typeface="KBScaredStraight" panose="02000603000000000000" pitchFamily="2" charset="0"/>
                <a:ea typeface="KBScaredStraight" panose="02000603000000000000" pitchFamily="2" charset="0"/>
              </a:rPr>
              <a:t>short and to the point, but include enough information to prove you understand the </a:t>
            </a:r>
            <a:r>
              <a:rPr lang="en-US" sz="1200" dirty="0" smtClean="0">
                <a:latin typeface="KBScaredStraight" panose="02000603000000000000" pitchFamily="2" charset="0"/>
                <a:ea typeface="KBScaredStraight" panose="02000603000000000000" pitchFamily="2" charset="0"/>
              </a:rPr>
              <a:t>word.</a:t>
            </a:r>
            <a:endParaRPr lang="en-US" sz="1200" dirty="0">
              <a:latin typeface="KBScaredStraight" panose="02000603000000000000" pitchFamily="2" charset="0"/>
              <a:ea typeface="KBScaredStraight" panose="02000603000000000000" pitchFamily="2" charset="0"/>
            </a:endParaRPr>
          </a:p>
        </p:txBody>
      </p:sp>
      <p:sp>
        <p:nvSpPr>
          <p:cNvPr id="9" name="Rounded Rectangular Callout 8"/>
          <p:cNvSpPr/>
          <p:nvPr/>
        </p:nvSpPr>
        <p:spPr>
          <a:xfrm>
            <a:off x="201268" y="1415772"/>
            <a:ext cx="5632504" cy="1097280"/>
          </a:xfrm>
          <a:prstGeom prst="wedgeRoundRectCallout">
            <a:avLst>
              <a:gd name="adj1" fmla="val -47033"/>
              <a:gd name="adj2" fmla="val 61255"/>
              <a:gd name="adj3" fmla="val 16667"/>
            </a:avLst>
          </a:prstGeom>
          <a:no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201268" y="1354217"/>
            <a:ext cx="5632504" cy="369332"/>
          </a:xfrm>
          <a:prstGeom prst="rect">
            <a:avLst/>
          </a:prstGeom>
          <a:noFill/>
        </p:spPr>
        <p:txBody>
          <a:bodyPr wrap="square" rtlCol="0">
            <a:spAutoFit/>
          </a:bodyPr>
          <a:lstStyle/>
          <a:p>
            <a:r>
              <a:rPr lang="en-US" dirty="0" smtClean="0">
                <a:latin typeface="KBScaredStraight" panose="02000603000000000000" pitchFamily="2" charset="0"/>
                <a:ea typeface="KBScaredStraight" panose="02000603000000000000" pitchFamily="2" charset="0"/>
              </a:rPr>
              <a:t>#Income</a:t>
            </a:r>
            <a:endParaRPr lang="en-US" dirty="0">
              <a:latin typeface="KBScaredStraight" panose="02000603000000000000" pitchFamily="2" charset="0"/>
              <a:ea typeface="KBScaredStraight" panose="02000603000000000000" pitchFamily="2" charset="0"/>
            </a:endParaRPr>
          </a:p>
        </p:txBody>
      </p:sp>
      <p:sp>
        <p:nvSpPr>
          <p:cNvPr id="18" name="Rounded Rectangular Callout 17"/>
          <p:cNvSpPr/>
          <p:nvPr/>
        </p:nvSpPr>
        <p:spPr>
          <a:xfrm flipH="1">
            <a:off x="201268" y="2800020"/>
            <a:ext cx="5632504" cy="1097280"/>
          </a:xfrm>
          <a:prstGeom prst="wedgeRoundRectCallout">
            <a:avLst>
              <a:gd name="adj1" fmla="val -47033"/>
              <a:gd name="adj2" fmla="val 61255"/>
              <a:gd name="adj3" fmla="val 16667"/>
            </a:avLst>
          </a:prstGeom>
          <a:no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ular Callout 18"/>
          <p:cNvSpPr/>
          <p:nvPr/>
        </p:nvSpPr>
        <p:spPr>
          <a:xfrm>
            <a:off x="201268" y="4184268"/>
            <a:ext cx="5632504" cy="1097280"/>
          </a:xfrm>
          <a:prstGeom prst="wedgeRoundRectCallout">
            <a:avLst>
              <a:gd name="adj1" fmla="val -47033"/>
              <a:gd name="adj2" fmla="val 61255"/>
              <a:gd name="adj3" fmla="val 16667"/>
            </a:avLst>
          </a:prstGeom>
          <a:no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ular Callout 19"/>
          <p:cNvSpPr/>
          <p:nvPr/>
        </p:nvSpPr>
        <p:spPr>
          <a:xfrm flipH="1">
            <a:off x="201268" y="5521134"/>
            <a:ext cx="5632504" cy="1097280"/>
          </a:xfrm>
          <a:prstGeom prst="wedgeRoundRectCallout">
            <a:avLst>
              <a:gd name="adj1" fmla="val -47033"/>
              <a:gd name="adj2" fmla="val 61255"/>
              <a:gd name="adj3" fmla="val 16667"/>
            </a:avLst>
          </a:prstGeom>
          <a:no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201268" y="2774798"/>
            <a:ext cx="1037463" cy="369332"/>
          </a:xfrm>
          <a:prstGeom prst="rect">
            <a:avLst/>
          </a:prstGeom>
        </p:spPr>
        <p:txBody>
          <a:bodyPr wrap="none">
            <a:spAutoFit/>
          </a:bodyPr>
          <a:lstStyle/>
          <a:p>
            <a:r>
              <a:rPr lang="en-US" dirty="0" smtClean="0">
                <a:latin typeface="KBScaredStraight" panose="02000603000000000000" pitchFamily="2" charset="0"/>
                <a:ea typeface="KBScaredStraight" panose="02000603000000000000" pitchFamily="2" charset="0"/>
              </a:rPr>
              <a:t>#Credit</a:t>
            </a:r>
            <a:endParaRPr lang="en-US" dirty="0">
              <a:latin typeface="KBScaredStraight" panose="02000603000000000000" pitchFamily="2" charset="0"/>
              <a:ea typeface="KBScaredStraight" panose="02000603000000000000" pitchFamily="2" charset="0"/>
            </a:endParaRPr>
          </a:p>
        </p:txBody>
      </p:sp>
      <p:sp>
        <p:nvSpPr>
          <p:cNvPr id="3" name="Rectangle 2"/>
          <p:cNvSpPr/>
          <p:nvPr/>
        </p:nvSpPr>
        <p:spPr>
          <a:xfrm>
            <a:off x="201268" y="4184268"/>
            <a:ext cx="1069524" cy="369332"/>
          </a:xfrm>
          <a:prstGeom prst="rect">
            <a:avLst/>
          </a:prstGeom>
        </p:spPr>
        <p:txBody>
          <a:bodyPr wrap="none">
            <a:spAutoFit/>
          </a:bodyPr>
          <a:lstStyle/>
          <a:p>
            <a:r>
              <a:rPr lang="en-US" dirty="0" smtClean="0">
                <a:latin typeface="KBScaredStraight" panose="02000603000000000000" pitchFamily="2" charset="0"/>
                <a:ea typeface="KBScaredStraight" panose="02000603000000000000" pitchFamily="2" charset="0"/>
              </a:rPr>
              <a:t>#Saving</a:t>
            </a:r>
            <a:endParaRPr lang="en-US" dirty="0">
              <a:latin typeface="KBScaredStraight" panose="02000603000000000000" pitchFamily="2" charset="0"/>
              <a:ea typeface="KBScaredStraight" panose="02000603000000000000" pitchFamily="2" charset="0"/>
            </a:endParaRPr>
          </a:p>
        </p:txBody>
      </p:sp>
      <p:sp>
        <p:nvSpPr>
          <p:cNvPr id="4" name="Rectangle 3"/>
          <p:cNvSpPr/>
          <p:nvPr/>
        </p:nvSpPr>
        <p:spPr>
          <a:xfrm>
            <a:off x="212570" y="5519955"/>
            <a:ext cx="1338828" cy="369332"/>
          </a:xfrm>
          <a:prstGeom prst="rect">
            <a:avLst/>
          </a:prstGeom>
        </p:spPr>
        <p:txBody>
          <a:bodyPr wrap="none">
            <a:spAutoFit/>
          </a:bodyPr>
          <a:lstStyle/>
          <a:p>
            <a:r>
              <a:rPr lang="en-US" dirty="0" smtClean="0">
                <a:latin typeface="KBScaredStraight" panose="02000603000000000000" pitchFamily="2" charset="0"/>
                <a:ea typeface="KBScaredStraight" panose="02000603000000000000" pitchFamily="2" charset="0"/>
              </a:rPr>
              <a:t>#Investing</a:t>
            </a:r>
            <a:endParaRPr lang="en-US" dirty="0">
              <a:latin typeface="KBScaredStraight" panose="02000603000000000000" pitchFamily="2" charset="0"/>
              <a:ea typeface="KBScaredStraight" panose="02000603000000000000" pitchFamily="2" charset="0"/>
            </a:endParaRPr>
          </a:p>
        </p:txBody>
      </p:sp>
      <p:sp>
        <p:nvSpPr>
          <p:cNvPr id="21" name="TextBox 20"/>
          <p:cNvSpPr txBox="1"/>
          <p:nvPr/>
        </p:nvSpPr>
        <p:spPr>
          <a:xfrm>
            <a:off x="-41131" y="6657945"/>
            <a:ext cx="2653250" cy="261610"/>
          </a:xfrm>
          <a:prstGeom prst="rect">
            <a:avLst/>
          </a:prstGeom>
          <a:noFill/>
        </p:spPr>
        <p:txBody>
          <a:bodyPr wrap="square" rtlCol="0">
            <a:spAutoFit/>
          </a:bodyPr>
          <a:lstStyle/>
          <a:p>
            <a:r>
              <a:rPr lang="en-US" sz="1100" dirty="0">
                <a:latin typeface="KBScaredStraight" panose="02000603000000000000" pitchFamily="2" charset="0"/>
                <a:ea typeface="KBScaredStraight" panose="02000603000000000000" pitchFamily="2" charset="0"/>
              </a:rPr>
              <a:t>© </a:t>
            </a:r>
            <a:r>
              <a:rPr lang="en-US" sz="1100" dirty="0" smtClean="0">
                <a:latin typeface="KBScaredStraight" panose="02000603000000000000" pitchFamily="2" charset="0"/>
                <a:ea typeface="KBScaredStraight" panose="02000603000000000000" pitchFamily="2" charset="0"/>
              </a:rPr>
              <a:t>2015 </a:t>
            </a:r>
            <a:r>
              <a:rPr lang="en-US" sz="1100" dirty="0">
                <a:latin typeface="KBScaredStraight" panose="02000603000000000000" pitchFamily="2" charset="0"/>
                <a:ea typeface="KBScaredStraight" panose="02000603000000000000" pitchFamily="2" charset="0"/>
              </a:rPr>
              <a:t>Brain Wrinkles</a:t>
            </a:r>
          </a:p>
        </p:txBody>
      </p:sp>
      <p:sp>
        <p:nvSpPr>
          <p:cNvPr id="22" name="Rectangle 21"/>
          <p:cNvSpPr/>
          <p:nvPr/>
        </p:nvSpPr>
        <p:spPr>
          <a:xfrm>
            <a:off x="6156960" y="0"/>
            <a:ext cx="6035040" cy="6858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6612788" y="0"/>
            <a:ext cx="5123517" cy="707886"/>
          </a:xfrm>
          <a:prstGeom prst="rect">
            <a:avLst/>
          </a:prstGeom>
          <a:noFill/>
        </p:spPr>
        <p:txBody>
          <a:bodyPr wrap="none" lIns="91440" tIns="45720" rIns="91440" bIns="45720">
            <a:spAutoFit/>
          </a:bodyPr>
          <a:lstStyle/>
          <a:p>
            <a:pPr algn="ctr"/>
            <a:r>
              <a:rPr lang="en-US" sz="4000" b="1" dirty="0">
                <a:ln w="10160">
                  <a:solidFill>
                    <a:schemeClr val="tx1"/>
                  </a:solidFill>
                  <a:prstDash val="solid"/>
                </a:ln>
                <a:solidFill>
                  <a:schemeClr val="accent3"/>
                </a:solidFill>
                <a:effectLst>
                  <a:outerShdw blurRad="50800" dist="38100" dir="2700000" algn="tl" rotWithShape="0">
                    <a:prstClr val="black">
                      <a:alpha val="40000"/>
                    </a:prstClr>
                  </a:outerShdw>
                </a:effectLst>
                <a:latin typeface="KG Second Chances Solid" panose="02000000000000000000" pitchFamily="2" charset="0"/>
              </a:rPr>
              <a:t>Tweet All About It</a:t>
            </a:r>
          </a:p>
        </p:txBody>
      </p:sp>
      <p:sp>
        <p:nvSpPr>
          <p:cNvPr id="24" name="TextBox 23"/>
          <p:cNvSpPr txBox="1"/>
          <p:nvPr/>
        </p:nvSpPr>
        <p:spPr>
          <a:xfrm>
            <a:off x="6280355" y="707888"/>
            <a:ext cx="5952776" cy="646331"/>
          </a:xfrm>
          <a:prstGeom prst="rect">
            <a:avLst/>
          </a:prstGeom>
          <a:noFill/>
        </p:spPr>
        <p:txBody>
          <a:bodyPr wrap="square" rtlCol="0">
            <a:spAutoFit/>
          </a:bodyPr>
          <a:lstStyle/>
          <a:p>
            <a:pPr algn="ctr"/>
            <a:r>
              <a:rPr lang="en-US" sz="1200" dirty="0">
                <a:latin typeface="KBScaredStraight" panose="02000603000000000000" pitchFamily="2" charset="0"/>
                <a:ea typeface="KBScaredStraight" panose="02000603000000000000" pitchFamily="2" charset="0"/>
              </a:rPr>
              <a:t>Write tweets about important personal money management vocabulary. Keep the tweets short and to the point, but include enough information to prove you understand the word.</a:t>
            </a:r>
          </a:p>
        </p:txBody>
      </p:sp>
      <p:sp>
        <p:nvSpPr>
          <p:cNvPr id="25" name="Rounded Rectangular Callout 24"/>
          <p:cNvSpPr/>
          <p:nvPr/>
        </p:nvSpPr>
        <p:spPr>
          <a:xfrm>
            <a:off x="6358228" y="1415772"/>
            <a:ext cx="5632504" cy="1097280"/>
          </a:xfrm>
          <a:prstGeom prst="wedgeRoundRectCallout">
            <a:avLst>
              <a:gd name="adj1" fmla="val -47033"/>
              <a:gd name="adj2" fmla="val 61255"/>
              <a:gd name="adj3" fmla="val 16667"/>
            </a:avLst>
          </a:prstGeom>
          <a:no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6358228" y="1354217"/>
            <a:ext cx="5632504" cy="369332"/>
          </a:xfrm>
          <a:prstGeom prst="rect">
            <a:avLst/>
          </a:prstGeom>
          <a:noFill/>
        </p:spPr>
        <p:txBody>
          <a:bodyPr wrap="square" rtlCol="0">
            <a:spAutoFit/>
          </a:bodyPr>
          <a:lstStyle/>
          <a:p>
            <a:r>
              <a:rPr lang="en-US" dirty="0" smtClean="0">
                <a:latin typeface="KBScaredStraight" panose="02000603000000000000" pitchFamily="2" charset="0"/>
                <a:ea typeface="KBScaredStraight" panose="02000603000000000000" pitchFamily="2" charset="0"/>
              </a:rPr>
              <a:t>#Income</a:t>
            </a:r>
            <a:endParaRPr lang="en-US" dirty="0">
              <a:latin typeface="KBScaredStraight" panose="02000603000000000000" pitchFamily="2" charset="0"/>
              <a:ea typeface="KBScaredStraight" panose="02000603000000000000" pitchFamily="2" charset="0"/>
            </a:endParaRPr>
          </a:p>
        </p:txBody>
      </p:sp>
      <p:sp>
        <p:nvSpPr>
          <p:cNvPr id="27" name="Rounded Rectangular Callout 26"/>
          <p:cNvSpPr/>
          <p:nvPr/>
        </p:nvSpPr>
        <p:spPr>
          <a:xfrm flipH="1">
            <a:off x="6358228" y="2800020"/>
            <a:ext cx="5632504" cy="1097280"/>
          </a:xfrm>
          <a:prstGeom prst="wedgeRoundRectCallout">
            <a:avLst>
              <a:gd name="adj1" fmla="val -47033"/>
              <a:gd name="adj2" fmla="val 61255"/>
              <a:gd name="adj3" fmla="val 16667"/>
            </a:avLst>
          </a:prstGeom>
          <a:no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ounded Rectangular Callout 27"/>
          <p:cNvSpPr/>
          <p:nvPr/>
        </p:nvSpPr>
        <p:spPr>
          <a:xfrm>
            <a:off x="6358228" y="4184268"/>
            <a:ext cx="5632504" cy="1097280"/>
          </a:xfrm>
          <a:prstGeom prst="wedgeRoundRectCallout">
            <a:avLst>
              <a:gd name="adj1" fmla="val -47033"/>
              <a:gd name="adj2" fmla="val 61255"/>
              <a:gd name="adj3" fmla="val 16667"/>
            </a:avLst>
          </a:prstGeom>
          <a:no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ounded Rectangular Callout 28"/>
          <p:cNvSpPr/>
          <p:nvPr/>
        </p:nvSpPr>
        <p:spPr>
          <a:xfrm flipH="1">
            <a:off x="6358228" y="5521134"/>
            <a:ext cx="5632504" cy="1097280"/>
          </a:xfrm>
          <a:prstGeom prst="wedgeRoundRectCallout">
            <a:avLst>
              <a:gd name="adj1" fmla="val -47033"/>
              <a:gd name="adj2" fmla="val 61255"/>
              <a:gd name="adj3" fmla="val 16667"/>
            </a:avLst>
          </a:prstGeom>
          <a:no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6358230" y="2774798"/>
            <a:ext cx="1037463" cy="369332"/>
          </a:xfrm>
          <a:prstGeom prst="rect">
            <a:avLst/>
          </a:prstGeom>
        </p:spPr>
        <p:txBody>
          <a:bodyPr wrap="none">
            <a:spAutoFit/>
          </a:bodyPr>
          <a:lstStyle/>
          <a:p>
            <a:r>
              <a:rPr lang="en-US" dirty="0" smtClean="0">
                <a:latin typeface="KBScaredStraight" panose="02000603000000000000" pitchFamily="2" charset="0"/>
                <a:ea typeface="KBScaredStraight" panose="02000603000000000000" pitchFamily="2" charset="0"/>
              </a:rPr>
              <a:t>#Credit</a:t>
            </a:r>
            <a:endParaRPr lang="en-US" dirty="0">
              <a:latin typeface="KBScaredStraight" panose="02000603000000000000" pitchFamily="2" charset="0"/>
              <a:ea typeface="KBScaredStraight" panose="02000603000000000000" pitchFamily="2" charset="0"/>
            </a:endParaRPr>
          </a:p>
        </p:txBody>
      </p:sp>
      <p:sp>
        <p:nvSpPr>
          <p:cNvPr id="31" name="Rectangle 30"/>
          <p:cNvSpPr/>
          <p:nvPr/>
        </p:nvSpPr>
        <p:spPr>
          <a:xfrm>
            <a:off x="6358228" y="4184268"/>
            <a:ext cx="1069524" cy="369332"/>
          </a:xfrm>
          <a:prstGeom prst="rect">
            <a:avLst/>
          </a:prstGeom>
        </p:spPr>
        <p:txBody>
          <a:bodyPr wrap="none">
            <a:spAutoFit/>
          </a:bodyPr>
          <a:lstStyle/>
          <a:p>
            <a:r>
              <a:rPr lang="en-US" dirty="0" smtClean="0">
                <a:latin typeface="KBScaredStraight" panose="02000603000000000000" pitchFamily="2" charset="0"/>
                <a:ea typeface="KBScaredStraight" panose="02000603000000000000" pitchFamily="2" charset="0"/>
              </a:rPr>
              <a:t>#Saving</a:t>
            </a:r>
            <a:endParaRPr lang="en-US" dirty="0">
              <a:latin typeface="KBScaredStraight" panose="02000603000000000000" pitchFamily="2" charset="0"/>
              <a:ea typeface="KBScaredStraight" panose="02000603000000000000" pitchFamily="2" charset="0"/>
            </a:endParaRPr>
          </a:p>
        </p:txBody>
      </p:sp>
      <p:sp>
        <p:nvSpPr>
          <p:cNvPr id="32" name="Rectangle 31"/>
          <p:cNvSpPr/>
          <p:nvPr/>
        </p:nvSpPr>
        <p:spPr>
          <a:xfrm>
            <a:off x="6369530" y="5519955"/>
            <a:ext cx="1338828" cy="369332"/>
          </a:xfrm>
          <a:prstGeom prst="rect">
            <a:avLst/>
          </a:prstGeom>
        </p:spPr>
        <p:txBody>
          <a:bodyPr wrap="none">
            <a:spAutoFit/>
          </a:bodyPr>
          <a:lstStyle/>
          <a:p>
            <a:r>
              <a:rPr lang="en-US" dirty="0" smtClean="0">
                <a:latin typeface="KBScaredStraight" panose="02000603000000000000" pitchFamily="2" charset="0"/>
                <a:ea typeface="KBScaredStraight" panose="02000603000000000000" pitchFamily="2" charset="0"/>
              </a:rPr>
              <a:t>#Investing</a:t>
            </a:r>
            <a:endParaRPr lang="en-US" dirty="0">
              <a:latin typeface="KBScaredStraight" panose="02000603000000000000" pitchFamily="2" charset="0"/>
              <a:ea typeface="KBScaredStraight" panose="02000603000000000000" pitchFamily="2" charset="0"/>
            </a:endParaRPr>
          </a:p>
        </p:txBody>
      </p:sp>
      <p:sp>
        <p:nvSpPr>
          <p:cNvPr id="33" name="TextBox 32"/>
          <p:cNvSpPr txBox="1"/>
          <p:nvPr/>
        </p:nvSpPr>
        <p:spPr>
          <a:xfrm>
            <a:off x="6115829" y="6657945"/>
            <a:ext cx="2653250" cy="261610"/>
          </a:xfrm>
          <a:prstGeom prst="rect">
            <a:avLst/>
          </a:prstGeom>
          <a:noFill/>
        </p:spPr>
        <p:txBody>
          <a:bodyPr wrap="square" rtlCol="0">
            <a:spAutoFit/>
          </a:bodyPr>
          <a:lstStyle/>
          <a:p>
            <a:r>
              <a:rPr lang="en-US" sz="1100" dirty="0">
                <a:latin typeface="KBScaredStraight" panose="02000603000000000000" pitchFamily="2" charset="0"/>
                <a:ea typeface="KBScaredStraight" panose="02000603000000000000" pitchFamily="2" charset="0"/>
              </a:rPr>
              <a:t>© </a:t>
            </a:r>
            <a:r>
              <a:rPr lang="en-US" sz="1100" dirty="0" smtClean="0">
                <a:latin typeface="KBScaredStraight" panose="02000603000000000000" pitchFamily="2" charset="0"/>
                <a:ea typeface="KBScaredStraight" panose="02000603000000000000" pitchFamily="2" charset="0"/>
              </a:rPr>
              <a:t>2015 </a:t>
            </a:r>
            <a:r>
              <a:rPr lang="en-US" sz="1100" dirty="0">
                <a:latin typeface="KBScaredStraight" panose="02000603000000000000" pitchFamily="2" charset="0"/>
                <a:ea typeface="KBScaredStraight" panose="02000603000000000000" pitchFamily="2" charset="0"/>
              </a:rPr>
              <a:t>Brain Wrinkles</a:t>
            </a:r>
          </a:p>
        </p:txBody>
      </p:sp>
    </p:spTree>
    <p:extLst>
      <p:ext uri="{BB962C8B-B14F-4D97-AF65-F5344CB8AC3E}">
        <p14:creationId xmlns:p14="http://schemas.microsoft.com/office/powerpoint/2010/main" val="152255753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0"/>
            <a:ext cx="12192000" cy="6858000"/>
          </a:xfrm>
          <a:prstGeom prst="rect">
            <a:avLst/>
          </a:prstGeom>
          <a:blipFill dpi="0" rotWithShape="1">
            <a:blip r:embed="rId2"/>
            <a:srcRec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679135" y="365760"/>
            <a:ext cx="10972800" cy="6126480"/>
          </a:xfrm>
          <a:prstGeom prst="rect">
            <a:avLst/>
          </a:prstGeom>
          <a:solidFill>
            <a:schemeClr val="bg1"/>
          </a:solidFill>
          <a:ln w="5715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770575" y="457200"/>
            <a:ext cx="10789920" cy="5943600"/>
          </a:xfrm>
          <a:prstGeom prst="rect">
            <a:avLst/>
          </a:prstGeom>
          <a:noFill/>
          <a:ln w="38100" cap="rnd">
            <a:solidFill>
              <a:schemeClr val="tx1"/>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813691" y="457201"/>
            <a:ext cx="6564618" cy="1446550"/>
          </a:xfrm>
          <a:prstGeom prst="rect">
            <a:avLst/>
          </a:prstGeom>
          <a:noFill/>
        </p:spPr>
        <p:txBody>
          <a:bodyPr wrap="none" lIns="91440" tIns="45720" rIns="91440" bIns="45720">
            <a:spAutoFit/>
          </a:bodyPr>
          <a:lstStyle/>
          <a:p>
            <a:pPr algn="ctr"/>
            <a:r>
              <a:rPr lang="en-US" sz="8800" b="1" dirty="0">
                <a:ln w="28575">
                  <a:solidFill>
                    <a:sysClr val="windowText" lastClr="000000"/>
                  </a:solidFill>
                  <a:prstDash val="solid"/>
                </a:ln>
                <a:solidFill>
                  <a:srgbClr val="0AB5AC"/>
                </a:solidFill>
                <a:effectLst>
                  <a:outerShdw blurRad="50800" dist="38100" dir="2700000" algn="tl" rotWithShape="0">
                    <a:prstClr val="black">
                      <a:alpha val="40000"/>
                    </a:prstClr>
                  </a:outerShdw>
                </a:effectLst>
                <a:latin typeface="KG Second Chances Solid" panose="02000000000000000000" pitchFamily="2" charset="0"/>
              </a:rPr>
              <a:t>Thank You!</a:t>
            </a:r>
          </a:p>
        </p:txBody>
      </p:sp>
      <p:sp>
        <p:nvSpPr>
          <p:cNvPr id="11" name="TextBox 10"/>
          <p:cNvSpPr txBox="1"/>
          <p:nvPr/>
        </p:nvSpPr>
        <p:spPr>
          <a:xfrm>
            <a:off x="16405" y="6568071"/>
            <a:ext cx="2653251" cy="276999"/>
          </a:xfrm>
          <a:prstGeom prst="rect">
            <a:avLst/>
          </a:prstGeom>
          <a:noFill/>
        </p:spPr>
        <p:txBody>
          <a:bodyPr wrap="square" rtlCol="0">
            <a:spAutoFit/>
          </a:bodyPr>
          <a:lstStyle/>
          <a:p>
            <a:r>
              <a:rPr lang="en-US" sz="1200" dirty="0">
                <a:latin typeface="KBScaredStraight" panose="02000603000000000000" pitchFamily="2" charset="0"/>
                <a:ea typeface="KBScaredStraight" panose="02000603000000000000" pitchFamily="2" charset="0"/>
              </a:rPr>
              <a:t>© </a:t>
            </a:r>
            <a:r>
              <a:rPr lang="en-US" sz="1200" dirty="0" smtClean="0">
                <a:latin typeface="KBScaredStraight" panose="02000603000000000000" pitchFamily="2" charset="0"/>
                <a:ea typeface="KBScaredStraight" panose="02000603000000000000" pitchFamily="2" charset="0"/>
              </a:rPr>
              <a:t>2015 </a:t>
            </a:r>
            <a:r>
              <a:rPr lang="en-US" sz="1200" dirty="0">
                <a:latin typeface="KBScaredStraight" panose="02000603000000000000" pitchFamily="2" charset="0"/>
                <a:ea typeface="KBScaredStraight" panose="02000603000000000000" pitchFamily="2" charset="0"/>
              </a:rPr>
              <a:t>Brain Wrinkles</a:t>
            </a:r>
          </a:p>
        </p:txBody>
      </p:sp>
      <p:sp>
        <p:nvSpPr>
          <p:cNvPr id="2" name="TextBox 1"/>
          <p:cNvSpPr txBox="1"/>
          <p:nvPr/>
        </p:nvSpPr>
        <p:spPr>
          <a:xfrm>
            <a:off x="1009728" y="1728171"/>
            <a:ext cx="10550769" cy="5393912"/>
          </a:xfrm>
          <a:prstGeom prst="rect">
            <a:avLst/>
          </a:prstGeom>
          <a:noFill/>
        </p:spPr>
        <p:txBody>
          <a:bodyPr wrap="square" rtlCol="0">
            <a:spAutoFit/>
          </a:bodyPr>
          <a:lstStyle/>
          <a:p>
            <a:endParaRPr lang="en-US" sz="1051" dirty="0">
              <a:latin typeface="KBScaredStraight" panose="02000603000000000000" pitchFamily="2" charset="0"/>
              <a:ea typeface="KBScaredStraight" panose="02000603000000000000" pitchFamily="2" charset="0"/>
              <a:cs typeface="Arial" panose="020B0604020202020204" pitchFamily="34" charset="0"/>
            </a:endParaRPr>
          </a:p>
          <a:p>
            <a:r>
              <a:rPr lang="en-US" dirty="0">
                <a:latin typeface="KBScaredStraight" panose="02000603000000000000" pitchFamily="2" charset="0"/>
                <a:ea typeface="KBScaredStraight" panose="02000603000000000000" pitchFamily="2" charset="0"/>
                <a:cs typeface="Arial" panose="020B0604020202020204" pitchFamily="34" charset="0"/>
              </a:rPr>
              <a:t>Thank you so much for downloading this file. I sincerely hope you find it helpful and that your students learn a lot from it! I look forward to reading your feedback in my store.</a:t>
            </a:r>
          </a:p>
          <a:p>
            <a:endParaRPr lang="en-US" dirty="0">
              <a:latin typeface="KBScaredStraight" panose="02000603000000000000" pitchFamily="2" charset="0"/>
              <a:ea typeface="KBScaredStraight" panose="02000603000000000000" pitchFamily="2" charset="0"/>
              <a:cs typeface="Arial" panose="020B0604020202020204" pitchFamily="34" charset="0"/>
            </a:endParaRPr>
          </a:p>
          <a:p>
            <a:r>
              <a:rPr lang="en-US" dirty="0">
                <a:latin typeface="KBScaredStraight" panose="02000603000000000000" pitchFamily="2" charset="0"/>
                <a:ea typeface="KBScaredStraight" panose="02000603000000000000" pitchFamily="2" charset="0"/>
                <a:cs typeface="Arial" panose="020B0604020202020204" pitchFamily="34" charset="0"/>
              </a:rPr>
              <a:t>If you like this file, you might want to check out some of my other products that teach social studies topics in creative, engaging, and hands-on ways.</a:t>
            </a:r>
          </a:p>
          <a:p>
            <a:endParaRPr lang="en-US" dirty="0">
              <a:latin typeface="KBScaredStraight" panose="02000603000000000000" pitchFamily="2" charset="0"/>
              <a:ea typeface="KBScaredStraight" panose="02000603000000000000" pitchFamily="2" charset="0"/>
              <a:cs typeface="Arial" panose="020B0604020202020204" pitchFamily="34" charset="0"/>
            </a:endParaRPr>
          </a:p>
          <a:p>
            <a:endParaRPr lang="en-US" dirty="0">
              <a:latin typeface="KBScaredStraight" panose="02000603000000000000" pitchFamily="2" charset="0"/>
              <a:ea typeface="KBScaredStraight" panose="02000603000000000000" pitchFamily="2" charset="0"/>
              <a:cs typeface="Arial" panose="020B0604020202020204" pitchFamily="34" charset="0"/>
            </a:endParaRPr>
          </a:p>
          <a:p>
            <a:endParaRPr lang="en-US" dirty="0">
              <a:latin typeface="KBScaredStraight" panose="02000603000000000000" pitchFamily="2" charset="0"/>
              <a:ea typeface="KBScaredStraight" panose="02000603000000000000" pitchFamily="2" charset="0"/>
              <a:cs typeface="Arial" panose="020B0604020202020204" pitchFamily="34" charset="0"/>
            </a:endParaRPr>
          </a:p>
          <a:p>
            <a:pPr algn="ctr"/>
            <a:endParaRPr lang="en-US" dirty="0">
              <a:latin typeface="KBScaredStraight" panose="02000603000000000000" pitchFamily="2" charset="0"/>
              <a:ea typeface="KBScaredStraight" panose="02000603000000000000" pitchFamily="2" charset="0"/>
              <a:cs typeface="Arial" panose="020B0604020202020204" pitchFamily="34" charset="0"/>
            </a:endParaRPr>
          </a:p>
          <a:p>
            <a:pPr algn="ctr"/>
            <a:endParaRPr lang="en-US" dirty="0">
              <a:latin typeface="KBScaredStraight" panose="02000603000000000000" pitchFamily="2" charset="0"/>
              <a:ea typeface="KBScaredStraight" panose="02000603000000000000" pitchFamily="2" charset="0"/>
              <a:cs typeface="Arial" panose="020B0604020202020204" pitchFamily="34" charset="0"/>
            </a:endParaRPr>
          </a:p>
          <a:p>
            <a:pPr algn="ctr"/>
            <a:endParaRPr lang="en-US" dirty="0">
              <a:latin typeface="KBScaredStraight" panose="02000603000000000000" pitchFamily="2" charset="0"/>
              <a:ea typeface="KBScaredStraight" panose="02000603000000000000" pitchFamily="2" charset="0"/>
              <a:cs typeface="Arial" panose="020B0604020202020204" pitchFamily="34" charset="0"/>
            </a:endParaRPr>
          </a:p>
          <a:p>
            <a:pPr algn="ctr"/>
            <a:endParaRPr lang="en-US" dirty="0">
              <a:latin typeface="KBScaredStraight" panose="02000603000000000000" pitchFamily="2" charset="0"/>
              <a:ea typeface="KBScaredStraight" panose="02000603000000000000" pitchFamily="2" charset="0"/>
              <a:cs typeface="Arial" panose="020B0604020202020204" pitchFamily="34" charset="0"/>
            </a:endParaRPr>
          </a:p>
          <a:p>
            <a:r>
              <a:rPr lang="en-US" dirty="0">
                <a:latin typeface="KBScaredStraight" panose="02000603000000000000" pitchFamily="2" charset="0"/>
                <a:ea typeface="KBScaredStraight" panose="02000603000000000000" pitchFamily="2" charset="0"/>
                <a:cs typeface="Arial" panose="020B0604020202020204" pitchFamily="34" charset="0"/>
              </a:rPr>
              <a:t>Best of luck to you this school year,</a:t>
            </a:r>
          </a:p>
          <a:p>
            <a:r>
              <a:rPr lang="en-US" sz="3600" dirty="0">
                <a:solidFill>
                  <a:srgbClr val="0AB5AC"/>
                </a:solidFill>
                <a:latin typeface="KG Eyes Wide Open" panose="02000506000000020004" pitchFamily="2" charset="0"/>
                <a:ea typeface="KBScaredStraight" panose="02000603000000000000" pitchFamily="2" charset="0"/>
                <a:cs typeface="Arial" panose="020B0604020202020204" pitchFamily="34" charset="0"/>
              </a:rPr>
              <a:t>Ansley at Brain Wrinkles </a:t>
            </a:r>
          </a:p>
          <a:p>
            <a:pPr marL="457189" indent="-457189">
              <a:buFont typeface="Arial" panose="020B0604020202020204" pitchFamily="34" charset="0"/>
              <a:buChar char="•"/>
            </a:pPr>
            <a:endParaRPr lang="en-US" sz="3200" dirty="0">
              <a:latin typeface="KBScaredStraight" panose="02000603000000000000" pitchFamily="2" charset="0"/>
              <a:ea typeface="KBScaredStraight" panose="02000603000000000000" pitchFamily="2" charset="0"/>
              <a:cs typeface="Arial" panose="020B0604020202020204" pitchFamily="34" charset="0"/>
            </a:endParaRPr>
          </a:p>
          <a:p>
            <a:pPr marL="457189" indent="-457189">
              <a:buFont typeface="Arial" panose="020B0604020202020204" pitchFamily="34" charset="0"/>
              <a:buChar char="•"/>
            </a:pPr>
            <a:endParaRPr lang="en-US" sz="3200" dirty="0">
              <a:latin typeface="KBScaredStraight" panose="02000603000000000000" pitchFamily="2" charset="0"/>
              <a:ea typeface="KBScaredStraight" panose="02000603000000000000" pitchFamily="2" charset="0"/>
              <a:cs typeface="Arial" panose="020B0604020202020204" pitchFamily="34" charset="0"/>
            </a:endParaRPr>
          </a:p>
        </p:txBody>
      </p:sp>
      <p:pic>
        <p:nvPicPr>
          <p:cNvPr id="3" name="Picture 2">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09223" y="475488"/>
            <a:ext cx="1492656" cy="1463040"/>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02632" y="3331996"/>
            <a:ext cx="2079950" cy="2743200"/>
          </a:xfrm>
          <a:prstGeom prst="rect">
            <a:avLst/>
          </a:prstGeom>
          <a:ln w="38100">
            <a:solidFill>
              <a:schemeClr val="tx1"/>
            </a:solidFill>
          </a:ln>
          <a:effectLst>
            <a:outerShdw blurRad="292100" dist="139700" dir="2700000" algn="tl" rotWithShape="0">
              <a:srgbClr val="333333">
                <a:alpha val="65000"/>
              </a:srgbClr>
            </a:outerShdw>
          </a:effectLst>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396905" y="3700261"/>
            <a:ext cx="3566160" cy="2006669"/>
          </a:xfrm>
          <a:prstGeom prst="rect">
            <a:avLst/>
          </a:prstGeom>
          <a:ln>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4244391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rot="5400000">
            <a:off x="8493910" y="3138573"/>
            <a:ext cx="6469720" cy="553998"/>
          </a:xfrm>
          <a:prstGeom prst="rect">
            <a:avLst/>
          </a:prstGeom>
          <a:noFill/>
        </p:spPr>
        <p:txBody>
          <a:bodyPr wrap="none" lIns="91440" tIns="45720" rIns="91440" bIns="45720">
            <a:spAutoFit/>
          </a:bodyPr>
          <a:lstStyle/>
          <a:p>
            <a:pPr algn="ctr"/>
            <a:r>
              <a:rPr lang="en-US" sz="3000" b="1" dirty="0" smtClean="0">
                <a:ln w="28575">
                  <a:solidFill>
                    <a:sysClr val="windowText" lastClr="000000"/>
                  </a:solidFill>
                  <a:prstDash val="solid"/>
                </a:ln>
                <a:solidFill>
                  <a:srgbClr val="FFFFFF"/>
                </a:solidFill>
                <a:effectLst>
                  <a:outerShdw blurRad="38100" dist="22860" dir="5400000" algn="tl" rotWithShape="0">
                    <a:srgbClr val="000000">
                      <a:alpha val="30000"/>
                    </a:srgbClr>
                  </a:outerShdw>
                </a:effectLst>
                <a:latin typeface="KG Second Chances Solid" panose="02000000000000000000" pitchFamily="2" charset="0"/>
              </a:rPr>
              <a:t>Personal Finance </a:t>
            </a:r>
            <a:r>
              <a:rPr lang="en-US" sz="3000" b="1" cap="none" spc="0" dirty="0" smtClean="0">
                <a:ln w="28575">
                  <a:solidFill>
                    <a:sysClr val="windowText" lastClr="000000"/>
                  </a:solidFill>
                  <a:prstDash val="solid"/>
                </a:ln>
                <a:solidFill>
                  <a:srgbClr val="FFFFFF"/>
                </a:solidFill>
                <a:effectLst>
                  <a:outerShdw blurRad="38100" dist="22860" dir="5400000" algn="tl" rotWithShape="0">
                    <a:srgbClr val="000000">
                      <a:alpha val="30000"/>
                    </a:srgbClr>
                  </a:outerShdw>
                </a:effectLst>
                <a:latin typeface="KG Second Chances Solid" panose="02000000000000000000" pitchFamily="2" charset="0"/>
              </a:rPr>
              <a:t>CLOZE Notes 1</a:t>
            </a:r>
          </a:p>
        </p:txBody>
      </p:sp>
      <p:sp>
        <p:nvSpPr>
          <p:cNvPr id="6" name="TextBox 5"/>
          <p:cNvSpPr txBox="1"/>
          <p:nvPr/>
        </p:nvSpPr>
        <p:spPr>
          <a:xfrm rot="5400000">
            <a:off x="2678134" y="-1908963"/>
            <a:ext cx="6400800" cy="10649069"/>
          </a:xfrm>
          <a:prstGeom prst="rect">
            <a:avLst/>
          </a:prstGeom>
          <a:noFill/>
        </p:spPr>
        <p:txBody>
          <a:bodyPr wrap="square" rtlCol="0">
            <a:spAutoFit/>
          </a:bodyPr>
          <a:lstStyle/>
          <a:p>
            <a:r>
              <a:rPr lang="en-US" sz="1400" b="1" dirty="0" smtClean="0">
                <a:solidFill>
                  <a:sysClr val="windowText" lastClr="000000"/>
                </a:solidFill>
                <a:latin typeface="KBScaredStraight" panose="02000603000000000000" pitchFamily="2" charset="0"/>
                <a:ea typeface="KBScaredStraight" panose="02000603000000000000" pitchFamily="2" charset="0"/>
              </a:rPr>
              <a:t>Money Management</a:t>
            </a:r>
          </a:p>
          <a:p>
            <a:pPr marL="171450" indent="-171450">
              <a:buFont typeface="Arial" panose="020B0604020202020204" pitchFamily="34" charset="0"/>
              <a:buChar char="•"/>
            </a:pPr>
            <a:r>
              <a:rPr lang="en-US" sz="1400" dirty="0">
                <a:solidFill>
                  <a:sysClr val="windowText" lastClr="000000"/>
                </a:solidFill>
                <a:latin typeface="KBScaredStraight" panose="02000603000000000000" pitchFamily="2" charset="0"/>
                <a:ea typeface="KBScaredStraight" panose="02000603000000000000" pitchFamily="2" charset="0"/>
              </a:rPr>
              <a:t>Everyone </a:t>
            </a:r>
            <a:r>
              <a:rPr lang="en-US" sz="1400" dirty="0">
                <a:latin typeface="Tahoma" panose="020B0604030504040204" pitchFamily="34" charset="0"/>
                <a:ea typeface="Tahoma" panose="020B0604030504040204" pitchFamily="34" charset="0"/>
                <a:cs typeface="Tahoma" panose="020B0604030504040204" pitchFamily="34" charset="0"/>
              </a:rPr>
              <a:t>________________________________ </a:t>
            </a:r>
            <a:r>
              <a:rPr lang="en-US" sz="1400" dirty="0" smtClean="0">
                <a:solidFill>
                  <a:sysClr val="windowText" lastClr="000000"/>
                </a:solidFill>
                <a:latin typeface="KBScaredStraight" panose="02000603000000000000" pitchFamily="2" charset="0"/>
                <a:ea typeface="KBScaredStraight" panose="02000603000000000000" pitchFamily="2" charset="0"/>
              </a:rPr>
              <a:t>about </a:t>
            </a:r>
            <a:r>
              <a:rPr lang="en-US" sz="1400" dirty="0">
                <a:solidFill>
                  <a:sysClr val="windowText" lastClr="000000"/>
                </a:solidFill>
                <a:latin typeface="KBScaredStraight" panose="02000603000000000000" pitchFamily="2" charset="0"/>
                <a:ea typeface="KBScaredStraight" panose="02000603000000000000" pitchFamily="2" charset="0"/>
              </a:rPr>
              <a:t>how to manage his or her money.</a:t>
            </a:r>
          </a:p>
          <a:p>
            <a:pPr marL="171450" indent="-171450">
              <a:buFont typeface="Arial" panose="020B0604020202020204" pitchFamily="34" charset="0"/>
              <a:buChar char="•"/>
            </a:pPr>
            <a:r>
              <a:rPr lang="en-US" sz="1400" dirty="0" smtClean="0">
                <a:solidFill>
                  <a:sysClr val="windowText" lastClr="000000"/>
                </a:solidFill>
                <a:latin typeface="KBScaredStraight" panose="02000603000000000000" pitchFamily="2" charset="0"/>
                <a:ea typeface="KBScaredStraight" panose="02000603000000000000" pitchFamily="2" charset="0"/>
              </a:rPr>
              <a:t>The </a:t>
            </a:r>
            <a:r>
              <a:rPr lang="en-US" sz="1400" dirty="0">
                <a:solidFill>
                  <a:sysClr val="windowText" lastClr="000000"/>
                </a:solidFill>
                <a:latin typeface="KBScaredStraight" panose="02000603000000000000" pitchFamily="2" charset="0"/>
                <a:ea typeface="KBScaredStraight" panose="02000603000000000000" pitchFamily="2" charset="0"/>
              </a:rPr>
              <a:t>personal money management choices that you make will have a significant </a:t>
            </a:r>
            <a:r>
              <a:rPr lang="en-US" sz="1400" dirty="0">
                <a:latin typeface="Tahoma" panose="020B0604030504040204" pitchFamily="34" charset="0"/>
                <a:ea typeface="Tahoma" panose="020B0604030504040204" pitchFamily="34" charset="0"/>
                <a:cs typeface="Tahoma" panose="020B0604030504040204" pitchFamily="34" charset="0"/>
              </a:rPr>
              <a:t>________________________________ </a:t>
            </a:r>
            <a:r>
              <a:rPr lang="en-US" sz="1400" dirty="0" smtClean="0">
                <a:solidFill>
                  <a:sysClr val="windowText" lastClr="000000"/>
                </a:solidFill>
                <a:latin typeface="KBScaredStraight" panose="02000603000000000000" pitchFamily="2" charset="0"/>
                <a:ea typeface="KBScaredStraight" panose="02000603000000000000" pitchFamily="2" charset="0"/>
              </a:rPr>
              <a:t>.</a:t>
            </a:r>
            <a:endParaRPr lang="en-US" sz="1400" dirty="0">
              <a:solidFill>
                <a:sysClr val="windowText" lastClr="000000"/>
              </a:solidFill>
              <a:latin typeface="KBScaredStraight" panose="02000603000000000000" pitchFamily="2" charset="0"/>
              <a:ea typeface="KBScaredStraight" panose="02000603000000000000" pitchFamily="2" charset="0"/>
            </a:endParaRPr>
          </a:p>
          <a:p>
            <a:pPr marL="171450" indent="-171450">
              <a:buFont typeface="Arial" panose="020B0604020202020204" pitchFamily="34" charset="0"/>
              <a:buChar char="•"/>
            </a:pPr>
            <a:r>
              <a:rPr lang="en-US" sz="1400" dirty="0" smtClean="0">
                <a:solidFill>
                  <a:sysClr val="windowText" lastClr="000000"/>
                </a:solidFill>
                <a:latin typeface="KBScaredStraight" panose="02000603000000000000" pitchFamily="2" charset="0"/>
                <a:ea typeface="KBScaredStraight" panose="02000603000000000000" pitchFamily="2" charset="0"/>
              </a:rPr>
              <a:t>It </a:t>
            </a:r>
            <a:r>
              <a:rPr lang="en-US" sz="1400" dirty="0">
                <a:solidFill>
                  <a:sysClr val="windowText" lastClr="000000"/>
                </a:solidFill>
                <a:latin typeface="KBScaredStraight" panose="02000603000000000000" pitchFamily="2" charset="0"/>
                <a:ea typeface="KBScaredStraight" panose="02000603000000000000" pitchFamily="2" charset="0"/>
              </a:rPr>
              <a:t>is really important to develop </a:t>
            </a:r>
            <a:r>
              <a:rPr lang="en-US" sz="1400" dirty="0" smtClean="0">
                <a:latin typeface="Tahoma" panose="020B0604030504040204" pitchFamily="34" charset="0"/>
                <a:ea typeface="Tahoma" panose="020B0604030504040204" pitchFamily="34" charset="0"/>
                <a:cs typeface="Tahoma" panose="020B0604030504040204" pitchFamily="34" charset="0"/>
              </a:rPr>
              <a:t>________________________________ </a:t>
            </a:r>
            <a:r>
              <a:rPr lang="en-US" sz="1400" dirty="0" smtClean="0">
                <a:solidFill>
                  <a:sysClr val="windowText" lastClr="000000"/>
                </a:solidFill>
                <a:latin typeface="KBScaredStraight" panose="02000603000000000000" pitchFamily="2" charset="0"/>
                <a:ea typeface="KBScaredStraight" panose="02000603000000000000" pitchFamily="2" charset="0"/>
              </a:rPr>
              <a:t>sooner </a:t>
            </a:r>
            <a:r>
              <a:rPr lang="en-US" sz="1400" dirty="0">
                <a:solidFill>
                  <a:sysClr val="windowText" lastClr="000000"/>
                </a:solidFill>
                <a:latin typeface="KBScaredStraight" panose="02000603000000000000" pitchFamily="2" charset="0"/>
                <a:ea typeface="KBScaredStraight" panose="02000603000000000000" pitchFamily="2" charset="0"/>
              </a:rPr>
              <a:t>rather than later!</a:t>
            </a:r>
          </a:p>
          <a:p>
            <a:pPr marL="171450" indent="-171450">
              <a:buFont typeface="Arial" panose="020B0604020202020204" pitchFamily="34" charset="0"/>
              <a:buChar char="•"/>
            </a:pPr>
            <a:r>
              <a:rPr lang="en-US" sz="1400" dirty="0" smtClean="0">
                <a:latin typeface="KBScaredStraight" panose="02000603000000000000" pitchFamily="2" charset="0"/>
                <a:ea typeface="KBScaredStraight" panose="02000603000000000000" pitchFamily="2" charset="0"/>
              </a:rPr>
              <a:t>The </a:t>
            </a:r>
            <a:r>
              <a:rPr lang="en-US" sz="1400" dirty="0">
                <a:latin typeface="KBScaredStraight" panose="02000603000000000000" pitchFamily="2" charset="0"/>
                <a:ea typeface="KBScaredStraight" panose="02000603000000000000" pitchFamily="2" charset="0"/>
              </a:rPr>
              <a:t>process of projecting, organizing, monitoring, and controlling future income and expenses is known as </a:t>
            </a:r>
            <a:r>
              <a:rPr lang="en-US" sz="1400" dirty="0">
                <a:latin typeface="Tahoma" panose="020B0604030504040204" pitchFamily="34" charset="0"/>
                <a:ea typeface="Tahoma" panose="020B0604030504040204" pitchFamily="34" charset="0"/>
                <a:cs typeface="Tahoma" panose="020B0604030504040204" pitchFamily="34" charset="0"/>
              </a:rPr>
              <a:t>________________________________ </a:t>
            </a:r>
            <a:r>
              <a:rPr lang="en-US" sz="1400" dirty="0" smtClean="0">
                <a:latin typeface="KBScaredStraight" panose="02000603000000000000" pitchFamily="2" charset="0"/>
                <a:ea typeface="KBScaredStraight" panose="02000603000000000000" pitchFamily="2" charset="0"/>
              </a:rPr>
              <a:t>. </a:t>
            </a:r>
          </a:p>
          <a:p>
            <a:pPr marL="171450" indent="-171450">
              <a:buFont typeface="Arial" panose="020B0604020202020204" pitchFamily="34" charset="0"/>
              <a:buChar char="•"/>
            </a:pPr>
            <a:endParaRPr lang="en-US" sz="1400" dirty="0">
              <a:solidFill>
                <a:sysClr val="windowText" lastClr="000000"/>
              </a:solidFill>
              <a:latin typeface="KBScaredStraight" panose="02000603000000000000" pitchFamily="2" charset="0"/>
              <a:ea typeface="KBScaredStraight" panose="02000603000000000000" pitchFamily="2" charset="0"/>
            </a:endParaRPr>
          </a:p>
          <a:p>
            <a:r>
              <a:rPr lang="en-US" sz="1400" b="1" dirty="0" smtClean="0">
                <a:solidFill>
                  <a:sysClr val="windowText" lastClr="000000"/>
                </a:solidFill>
                <a:latin typeface="KBScaredStraight" panose="02000603000000000000" pitchFamily="2" charset="0"/>
                <a:ea typeface="KBScaredStraight" panose="02000603000000000000" pitchFamily="2" charset="0"/>
              </a:rPr>
              <a:t>Money</a:t>
            </a:r>
          </a:p>
          <a:p>
            <a:pPr marL="171450" indent="-171450">
              <a:buFont typeface="Arial" panose="020B0604020202020204" pitchFamily="34" charset="0"/>
              <a:buChar char="•"/>
            </a:pPr>
            <a:r>
              <a:rPr lang="en-US" sz="1400" dirty="0">
                <a:solidFill>
                  <a:sysClr val="windowText" lastClr="000000"/>
                </a:solidFill>
                <a:latin typeface="KBScaredStraight" panose="02000603000000000000" pitchFamily="2" charset="0"/>
                <a:ea typeface="KBScaredStraight" panose="02000603000000000000" pitchFamily="2" charset="0"/>
              </a:rPr>
              <a:t>Money is the </a:t>
            </a:r>
            <a:r>
              <a:rPr lang="en-US" sz="1400" dirty="0">
                <a:latin typeface="Tahoma" panose="020B0604030504040204" pitchFamily="34" charset="0"/>
                <a:ea typeface="Tahoma" panose="020B0604030504040204" pitchFamily="34" charset="0"/>
                <a:cs typeface="Tahoma" panose="020B0604030504040204" pitchFamily="34" charset="0"/>
              </a:rPr>
              <a:t>________________________________ </a:t>
            </a:r>
            <a:r>
              <a:rPr lang="en-US" sz="1400" dirty="0" smtClean="0">
                <a:solidFill>
                  <a:sysClr val="windowText" lastClr="000000"/>
                </a:solidFill>
                <a:latin typeface="KBScaredStraight" panose="02000603000000000000" pitchFamily="2" charset="0"/>
                <a:ea typeface="KBScaredStraight" panose="02000603000000000000" pitchFamily="2" charset="0"/>
              </a:rPr>
              <a:t>used </a:t>
            </a:r>
            <a:r>
              <a:rPr lang="en-US" sz="1400" dirty="0">
                <a:solidFill>
                  <a:sysClr val="windowText" lastClr="000000"/>
                </a:solidFill>
                <a:latin typeface="KBScaredStraight" panose="02000603000000000000" pitchFamily="2" charset="0"/>
                <a:ea typeface="KBScaredStraight" panose="02000603000000000000" pitchFamily="2" charset="0"/>
              </a:rPr>
              <a:t>to buy goods and services.</a:t>
            </a:r>
          </a:p>
          <a:p>
            <a:pPr marL="171450" indent="-171450">
              <a:buFont typeface="Arial" panose="020B0604020202020204" pitchFamily="34" charset="0"/>
              <a:buChar char="•"/>
            </a:pPr>
            <a:r>
              <a:rPr lang="en-US" sz="1400" dirty="0" smtClean="0">
                <a:solidFill>
                  <a:sysClr val="windowText" lastClr="000000"/>
                </a:solidFill>
                <a:latin typeface="KBScaredStraight" panose="02000603000000000000" pitchFamily="2" charset="0"/>
                <a:ea typeface="KBScaredStraight" panose="02000603000000000000" pitchFamily="2" charset="0"/>
              </a:rPr>
              <a:t>There </a:t>
            </a:r>
            <a:r>
              <a:rPr lang="en-US" sz="1400" dirty="0">
                <a:solidFill>
                  <a:sysClr val="windowText" lastClr="000000"/>
                </a:solidFill>
                <a:latin typeface="KBScaredStraight" panose="02000603000000000000" pitchFamily="2" charset="0"/>
                <a:ea typeface="KBScaredStraight" panose="02000603000000000000" pitchFamily="2" charset="0"/>
              </a:rPr>
              <a:t>are several forms of </a:t>
            </a:r>
            <a:r>
              <a:rPr lang="en-US" sz="1400" dirty="0" smtClean="0">
                <a:solidFill>
                  <a:sysClr val="windowText" lastClr="000000"/>
                </a:solidFill>
                <a:latin typeface="KBScaredStraight" panose="02000603000000000000" pitchFamily="2" charset="0"/>
                <a:ea typeface="KBScaredStraight" panose="02000603000000000000" pitchFamily="2" charset="0"/>
              </a:rPr>
              <a:t>money: </a:t>
            </a:r>
            <a:r>
              <a:rPr lang="en-US" sz="1400" dirty="0">
                <a:latin typeface="Tahoma" panose="020B0604030504040204" pitchFamily="34" charset="0"/>
                <a:ea typeface="Tahoma" panose="020B0604030504040204" pitchFamily="34" charset="0"/>
                <a:cs typeface="Tahoma" panose="020B0604030504040204" pitchFamily="34" charset="0"/>
              </a:rPr>
              <a:t>________________________________ </a:t>
            </a:r>
            <a:r>
              <a:rPr lang="en-US" sz="1400" dirty="0" smtClean="0">
                <a:solidFill>
                  <a:sysClr val="windowText" lastClr="000000"/>
                </a:solidFill>
                <a:latin typeface="KBScaredStraight" panose="02000603000000000000" pitchFamily="2" charset="0"/>
                <a:ea typeface="KBScaredStraight" panose="02000603000000000000" pitchFamily="2" charset="0"/>
              </a:rPr>
              <a:t>, </a:t>
            </a:r>
            <a:r>
              <a:rPr lang="en-US" sz="1400" dirty="0">
                <a:solidFill>
                  <a:sysClr val="windowText" lastClr="000000"/>
                </a:solidFill>
                <a:latin typeface="KBScaredStraight" panose="02000603000000000000" pitchFamily="2" charset="0"/>
                <a:ea typeface="KBScaredStraight" panose="02000603000000000000" pitchFamily="2" charset="0"/>
              </a:rPr>
              <a:t>coins, debit cards, and checks. </a:t>
            </a:r>
            <a:endParaRPr lang="en-US" sz="1400" dirty="0" smtClean="0">
              <a:solidFill>
                <a:sysClr val="windowText" lastClr="000000"/>
              </a:solidFill>
              <a:latin typeface="KBScaredStraight" panose="02000603000000000000" pitchFamily="2" charset="0"/>
              <a:ea typeface="KBScaredStraight" panose="02000603000000000000" pitchFamily="2" charset="0"/>
            </a:endParaRPr>
          </a:p>
          <a:p>
            <a:pPr marL="171450" indent="-171450">
              <a:buFont typeface="Arial" panose="020B0604020202020204" pitchFamily="34" charset="0"/>
              <a:buChar char="•"/>
            </a:pPr>
            <a:endParaRPr lang="en-US" sz="1400" dirty="0">
              <a:solidFill>
                <a:sysClr val="windowText" lastClr="000000"/>
              </a:solidFill>
              <a:latin typeface="KBScaredStraight" panose="02000603000000000000" pitchFamily="2" charset="0"/>
              <a:ea typeface="KBScaredStraight" panose="02000603000000000000" pitchFamily="2" charset="0"/>
            </a:endParaRPr>
          </a:p>
          <a:p>
            <a:r>
              <a:rPr lang="en-US" sz="1400" b="1" dirty="0" smtClean="0">
                <a:solidFill>
                  <a:sysClr val="windowText" lastClr="000000"/>
                </a:solidFill>
                <a:latin typeface="KBScaredStraight" panose="02000603000000000000" pitchFamily="2" charset="0"/>
                <a:ea typeface="KBScaredStraight" panose="02000603000000000000" pitchFamily="2" charset="0"/>
              </a:rPr>
              <a:t>Income</a:t>
            </a:r>
          </a:p>
          <a:p>
            <a:pPr marL="171450" indent="-171450">
              <a:buFont typeface="Arial" panose="020B0604020202020204" pitchFamily="34" charset="0"/>
              <a:buChar char="•"/>
            </a:pPr>
            <a:r>
              <a:rPr lang="en-US" sz="1400" dirty="0">
                <a:solidFill>
                  <a:sysClr val="windowText" lastClr="000000"/>
                </a:solidFill>
                <a:latin typeface="KBScaredStraight" panose="02000603000000000000" pitchFamily="2" charset="0"/>
                <a:ea typeface="KBScaredStraight" panose="02000603000000000000" pitchFamily="2" charset="0"/>
              </a:rPr>
              <a:t>People earn an income by giving their time and services to an employer in an </a:t>
            </a:r>
            <a:r>
              <a:rPr lang="en-US" sz="1400" dirty="0">
                <a:latin typeface="Tahoma" panose="020B0604030504040204" pitchFamily="34" charset="0"/>
                <a:ea typeface="Tahoma" panose="020B0604030504040204" pitchFamily="34" charset="0"/>
                <a:cs typeface="Tahoma" panose="020B0604030504040204" pitchFamily="34" charset="0"/>
              </a:rPr>
              <a:t>________________________________ </a:t>
            </a:r>
            <a:r>
              <a:rPr lang="en-US" sz="1400" dirty="0" smtClean="0">
                <a:solidFill>
                  <a:sysClr val="windowText" lastClr="000000"/>
                </a:solidFill>
                <a:latin typeface="KBScaredStraight" panose="02000603000000000000" pitchFamily="2" charset="0"/>
                <a:ea typeface="KBScaredStraight" panose="02000603000000000000" pitchFamily="2" charset="0"/>
              </a:rPr>
              <a:t>. </a:t>
            </a:r>
            <a:endParaRPr lang="en-US" sz="1400" dirty="0">
              <a:solidFill>
                <a:sysClr val="windowText" lastClr="000000"/>
              </a:solidFill>
              <a:latin typeface="KBScaredStraight" panose="02000603000000000000" pitchFamily="2" charset="0"/>
              <a:ea typeface="KBScaredStraight" panose="02000603000000000000" pitchFamily="2" charset="0"/>
            </a:endParaRPr>
          </a:p>
          <a:p>
            <a:pPr marL="171450" indent="-171450">
              <a:buFont typeface="Arial" panose="020B0604020202020204" pitchFamily="34" charset="0"/>
              <a:buChar char="•"/>
            </a:pPr>
            <a:r>
              <a:rPr lang="en-US" sz="1400" dirty="0" smtClean="0">
                <a:solidFill>
                  <a:sysClr val="windowText" lastClr="000000"/>
                </a:solidFill>
                <a:latin typeface="KBScaredStraight" panose="02000603000000000000" pitchFamily="2" charset="0"/>
                <a:ea typeface="KBScaredStraight" panose="02000603000000000000" pitchFamily="2" charset="0"/>
              </a:rPr>
              <a:t>Income </a:t>
            </a:r>
            <a:r>
              <a:rPr lang="en-US" sz="1400" dirty="0">
                <a:solidFill>
                  <a:sysClr val="windowText" lastClr="000000"/>
                </a:solidFill>
                <a:latin typeface="KBScaredStraight" panose="02000603000000000000" pitchFamily="2" charset="0"/>
                <a:ea typeface="KBScaredStraight" panose="02000603000000000000" pitchFamily="2" charset="0"/>
              </a:rPr>
              <a:t>is the money that you make </a:t>
            </a:r>
            <a:r>
              <a:rPr lang="en-US" sz="1400" dirty="0">
                <a:latin typeface="Tahoma" panose="020B0604030504040204" pitchFamily="34" charset="0"/>
                <a:ea typeface="Tahoma" panose="020B0604030504040204" pitchFamily="34" charset="0"/>
                <a:cs typeface="Tahoma" panose="020B0604030504040204" pitchFamily="34" charset="0"/>
              </a:rPr>
              <a:t>________________________________ </a:t>
            </a:r>
            <a:r>
              <a:rPr lang="en-US" sz="1400" dirty="0" smtClean="0">
                <a:solidFill>
                  <a:sysClr val="windowText" lastClr="000000"/>
                </a:solidFill>
                <a:latin typeface="KBScaredStraight" panose="02000603000000000000" pitchFamily="2" charset="0"/>
                <a:ea typeface="KBScaredStraight" panose="02000603000000000000" pitchFamily="2" charset="0"/>
              </a:rPr>
              <a:t>.</a:t>
            </a:r>
            <a:endParaRPr lang="en-US" sz="1400" dirty="0">
              <a:solidFill>
                <a:sysClr val="windowText" lastClr="000000"/>
              </a:solidFill>
              <a:latin typeface="KBScaredStraight" panose="02000603000000000000" pitchFamily="2" charset="0"/>
              <a:ea typeface="KBScaredStraight" panose="02000603000000000000" pitchFamily="2" charset="0"/>
            </a:endParaRPr>
          </a:p>
          <a:p>
            <a:pPr marL="171450" indent="-171450">
              <a:buFont typeface="Arial" panose="020B0604020202020204" pitchFamily="34" charset="0"/>
              <a:buChar char="•"/>
            </a:pPr>
            <a:r>
              <a:rPr lang="en-US" sz="1400" dirty="0" smtClean="0">
                <a:solidFill>
                  <a:sysClr val="windowText" lastClr="000000"/>
                </a:solidFill>
                <a:latin typeface="KBScaredStraight" panose="02000603000000000000" pitchFamily="2" charset="0"/>
                <a:ea typeface="KBScaredStraight" panose="02000603000000000000" pitchFamily="2" charset="0"/>
              </a:rPr>
              <a:t>Your </a:t>
            </a:r>
            <a:r>
              <a:rPr lang="en-US" sz="1400" dirty="0">
                <a:solidFill>
                  <a:sysClr val="windowText" lastClr="000000"/>
                </a:solidFill>
                <a:latin typeface="KBScaredStraight" panose="02000603000000000000" pitchFamily="2" charset="0"/>
                <a:ea typeface="KBScaredStraight" panose="02000603000000000000" pitchFamily="2" charset="0"/>
              </a:rPr>
              <a:t>income provides you with the money that you can </a:t>
            </a:r>
            <a:r>
              <a:rPr lang="en-US" sz="1400" dirty="0">
                <a:latin typeface="Tahoma" panose="020B0604030504040204" pitchFamily="34" charset="0"/>
                <a:ea typeface="Tahoma" panose="020B0604030504040204" pitchFamily="34" charset="0"/>
                <a:cs typeface="Tahoma" panose="020B0604030504040204" pitchFamily="34" charset="0"/>
              </a:rPr>
              <a:t>________________________________ </a:t>
            </a:r>
            <a:r>
              <a:rPr lang="en-US" sz="1400" dirty="0" smtClean="0">
                <a:solidFill>
                  <a:sysClr val="windowText" lastClr="000000"/>
                </a:solidFill>
                <a:latin typeface="KBScaredStraight" panose="02000603000000000000" pitchFamily="2" charset="0"/>
                <a:ea typeface="KBScaredStraight" panose="02000603000000000000" pitchFamily="2" charset="0"/>
              </a:rPr>
              <a:t>on </a:t>
            </a:r>
            <a:r>
              <a:rPr lang="en-US" sz="1400" dirty="0">
                <a:solidFill>
                  <a:sysClr val="windowText" lastClr="000000"/>
                </a:solidFill>
                <a:latin typeface="KBScaredStraight" panose="02000603000000000000" pitchFamily="2" charset="0"/>
                <a:ea typeface="KBScaredStraight" panose="02000603000000000000" pitchFamily="2" charset="0"/>
              </a:rPr>
              <a:t>whatever you want.</a:t>
            </a:r>
          </a:p>
          <a:p>
            <a:endParaRPr lang="en-US" sz="1400" dirty="0" smtClean="0">
              <a:solidFill>
                <a:sysClr val="windowText" lastClr="000000"/>
              </a:solidFill>
              <a:latin typeface="KBScaredStraight" panose="02000603000000000000" pitchFamily="2" charset="0"/>
              <a:ea typeface="KBScaredStraight" panose="02000603000000000000" pitchFamily="2" charset="0"/>
            </a:endParaRPr>
          </a:p>
          <a:p>
            <a:r>
              <a:rPr lang="en-US" sz="1400" b="1" dirty="0" smtClean="0">
                <a:solidFill>
                  <a:sysClr val="windowText" lastClr="000000"/>
                </a:solidFill>
                <a:latin typeface="KBScaredStraight" panose="02000603000000000000" pitchFamily="2" charset="0"/>
                <a:ea typeface="KBScaredStraight" panose="02000603000000000000" pitchFamily="2" charset="0"/>
              </a:rPr>
              <a:t>Spending</a:t>
            </a:r>
          </a:p>
          <a:p>
            <a:pPr marL="171450" indent="-171450">
              <a:buFont typeface="Arial" panose="020B0604020202020204" pitchFamily="34" charset="0"/>
              <a:buChar char="•"/>
            </a:pPr>
            <a:r>
              <a:rPr lang="en-US" sz="1400" dirty="0">
                <a:solidFill>
                  <a:sysClr val="windowText" lastClr="000000"/>
                </a:solidFill>
                <a:latin typeface="KBScaredStraight" panose="02000603000000000000" pitchFamily="2" charset="0"/>
                <a:ea typeface="KBScaredStraight" panose="02000603000000000000" pitchFamily="2" charset="0"/>
              </a:rPr>
              <a:t>Your income provides you with the money that you can choose to </a:t>
            </a:r>
            <a:r>
              <a:rPr lang="en-US" sz="1400" dirty="0">
                <a:latin typeface="Tahoma" panose="020B0604030504040204" pitchFamily="34" charset="0"/>
                <a:ea typeface="Tahoma" panose="020B0604030504040204" pitchFamily="34" charset="0"/>
                <a:cs typeface="Tahoma" panose="020B0604030504040204" pitchFamily="34" charset="0"/>
              </a:rPr>
              <a:t>________________________________ </a:t>
            </a:r>
            <a:r>
              <a:rPr lang="en-US" sz="1400" dirty="0" smtClean="0">
                <a:solidFill>
                  <a:sysClr val="windowText" lastClr="000000"/>
                </a:solidFill>
                <a:latin typeface="KBScaredStraight" panose="02000603000000000000" pitchFamily="2" charset="0"/>
                <a:ea typeface="KBScaredStraight" panose="02000603000000000000" pitchFamily="2" charset="0"/>
              </a:rPr>
              <a:t>on </a:t>
            </a:r>
            <a:r>
              <a:rPr lang="en-US" sz="1400" dirty="0">
                <a:solidFill>
                  <a:sysClr val="windowText" lastClr="000000"/>
                </a:solidFill>
                <a:latin typeface="KBScaredStraight" panose="02000603000000000000" pitchFamily="2" charset="0"/>
                <a:ea typeface="KBScaredStraight" panose="02000603000000000000" pitchFamily="2" charset="0"/>
              </a:rPr>
              <a:t>goods and services.</a:t>
            </a:r>
          </a:p>
          <a:p>
            <a:pPr marL="171450" indent="-171450">
              <a:buFont typeface="Arial" panose="020B0604020202020204" pitchFamily="34" charset="0"/>
              <a:buChar char="•"/>
            </a:pPr>
            <a:r>
              <a:rPr lang="en-US" sz="1400" dirty="0" smtClean="0">
                <a:solidFill>
                  <a:sysClr val="windowText" lastClr="000000"/>
                </a:solidFill>
                <a:latin typeface="KBScaredStraight" panose="02000603000000000000" pitchFamily="2" charset="0"/>
                <a:ea typeface="KBScaredStraight" panose="02000603000000000000" pitchFamily="2" charset="0"/>
              </a:rPr>
              <a:t>When </a:t>
            </a:r>
            <a:r>
              <a:rPr lang="en-US" sz="1400" dirty="0">
                <a:solidFill>
                  <a:sysClr val="windowText" lastClr="000000"/>
                </a:solidFill>
                <a:latin typeface="KBScaredStraight" panose="02000603000000000000" pitchFamily="2" charset="0"/>
                <a:ea typeface="KBScaredStraight" panose="02000603000000000000" pitchFamily="2" charset="0"/>
              </a:rPr>
              <a:t>you spend your income, you are </a:t>
            </a:r>
            <a:r>
              <a:rPr lang="en-US" sz="1400" dirty="0">
                <a:latin typeface="Tahoma" panose="020B0604030504040204" pitchFamily="34" charset="0"/>
                <a:ea typeface="Tahoma" panose="020B0604030504040204" pitchFamily="34" charset="0"/>
                <a:cs typeface="Tahoma" panose="020B0604030504040204" pitchFamily="34" charset="0"/>
              </a:rPr>
              <a:t>________________________________ </a:t>
            </a:r>
            <a:r>
              <a:rPr lang="en-US" sz="1400" dirty="0" smtClean="0">
                <a:solidFill>
                  <a:sysClr val="windowText" lastClr="000000"/>
                </a:solidFill>
                <a:latin typeface="KBScaredStraight" panose="02000603000000000000" pitchFamily="2" charset="0"/>
                <a:ea typeface="KBScaredStraight" panose="02000603000000000000" pitchFamily="2" charset="0"/>
              </a:rPr>
              <a:t>in </a:t>
            </a:r>
            <a:r>
              <a:rPr lang="en-US" sz="1400" dirty="0">
                <a:solidFill>
                  <a:sysClr val="windowText" lastClr="000000"/>
                </a:solidFill>
                <a:latin typeface="KBScaredStraight" panose="02000603000000000000" pitchFamily="2" charset="0"/>
                <a:ea typeface="KBScaredStraight" panose="02000603000000000000" pitchFamily="2" charset="0"/>
              </a:rPr>
              <a:t>exchange for goods or </a:t>
            </a:r>
            <a:r>
              <a:rPr lang="en-US" sz="1400" dirty="0" smtClean="0">
                <a:solidFill>
                  <a:sysClr val="windowText" lastClr="000000"/>
                </a:solidFill>
                <a:latin typeface="KBScaredStraight" panose="02000603000000000000" pitchFamily="2" charset="0"/>
                <a:ea typeface="KBScaredStraight" panose="02000603000000000000" pitchFamily="2" charset="0"/>
              </a:rPr>
              <a:t>services.</a:t>
            </a:r>
          </a:p>
          <a:p>
            <a:endParaRPr lang="en-US" sz="1400" dirty="0" smtClean="0">
              <a:solidFill>
                <a:sysClr val="windowText" lastClr="000000"/>
              </a:solidFill>
              <a:latin typeface="KBScaredStraight" panose="02000603000000000000" pitchFamily="2" charset="0"/>
              <a:ea typeface="KBScaredStraight" panose="02000603000000000000" pitchFamily="2" charset="0"/>
            </a:endParaRPr>
          </a:p>
          <a:p>
            <a:r>
              <a:rPr lang="en-US" sz="1400" b="1" dirty="0" smtClean="0">
                <a:solidFill>
                  <a:sysClr val="windowText" lastClr="000000"/>
                </a:solidFill>
                <a:latin typeface="KBScaredStraight" panose="02000603000000000000" pitchFamily="2" charset="0"/>
                <a:ea typeface="KBScaredStraight" panose="02000603000000000000" pitchFamily="2" charset="0"/>
              </a:rPr>
              <a:t>Budget</a:t>
            </a:r>
          </a:p>
          <a:p>
            <a:pPr marL="171450" indent="-171450">
              <a:buFont typeface="Arial" panose="020B0604020202020204" pitchFamily="34" charset="0"/>
              <a:buChar char="•"/>
            </a:pPr>
            <a:r>
              <a:rPr lang="en-US" sz="1400" dirty="0">
                <a:solidFill>
                  <a:sysClr val="windowText" lastClr="000000"/>
                </a:solidFill>
                <a:latin typeface="KBScaredStraight" panose="02000603000000000000" pitchFamily="2" charset="0"/>
                <a:ea typeface="KBScaredStraight" panose="02000603000000000000" pitchFamily="2" charset="0"/>
              </a:rPr>
              <a:t>To help people make </a:t>
            </a:r>
            <a:r>
              <a:rPr lang="en-US" sz="1400" dirty="0">
                <a:latin typeface="Tahoma" panose="020B0604030504040204" pitchFamily="34" charset="0"/>
                <a:ea typeface="Tahoma" panose="020B0604030504040204" pitchFamily="34" charset="0"/>
                <a:cs typeface="Tahoma" panose="020B0604030504040204" pitchFamily="34" charset="0"/>
              </a:rPr>
              <a:t>________________________________ </a:t>
            </a:r>
            <a:r>
              <a:rPr lang="en-US" sz="1400" dirty="0" smtClean="0">
                <a:solidFill>
                  <a:sysClr val="windowText" lastClr="000000"/>
                </a:solidFill>
                <a:latin typeface="KBScaredStraight" panose="02000603000000000000" pitchFamily="2" charset="0"/>
                <a:ea typeface="KBScaredStraight" panose="02000603000000000000" pitchFamily="2" charset="0"/>
              </a:rPr>
              <a:t>, </a:t>
            </a:r>
            <a:r>
              <a:rPr lang="en-US" sz="1400" dirty="0">
                <a:solidFill>
                  <a:sysClr val="windowText" lastClr="000000"/>
                </a:solidFill>
                <a:latin typeface="KBScaredStraight" panose="02000603000000000000" pitchFamily="2" charset="0"/>
                <a:ea typeface="KBScaredStraight" panose="02000603000000000000" pitchFamily="2" charset="0"/>
              </a:rPr>
              <a:t>a budget can be developed.</a:t>
            </a:r>
          </a:p>
          <a:p>
            <a:pPr marL="171450" indent="-171450">
              <a:buFont typeface="Arial" panose="020B0604020202020204" pitchFamily="34" charset="0"/>
              <a:buChar char="•"/>
            </a:pPr>
            <a:r>
              <a:rPr lang="en-US" sz="1400" dirty="0" smtClean="0">
                <a:solidFill>
                  <a:sysClr val="windowText" lastClr="000000"/>
                </a:solidFill>
                <a:latin typeface="KBScaredStraight" panose="02000603000000000000" pitchFamily="2" charset="0"/>
                <a:ea typeface="KBScaredStraight" panose="02000603000000000000" pitchFamily="2" charset="0"/>
              </a:rPr>
              <a:t>A </a:t>
            </a:r>
            <a:r>
              <a:rPr lang="en-US" sz="1400" dirty="0">
                <a:solidFill>
                  <a:sysClr val="windowText" lastClr="000000"/>
                </a:solidFill>
                <a:latin typeface="KBScaredStraight" panose="02000603000000000000" pitchFamily="2" charset="0"/>
                <a:ea typeface="KBScaredStraight" panose="02000603000000000000" pitchFamily="2" charset="0"/>
              </a:rPr>
              <a:t>budget is a </a:t>
            </a:r>
            <a:r>
              <a:rPr lang="en-US" sz="1400" dirty="0">
                <a:latin typeface="Tahoma" panose="020B0604030504040204" pitchFamily="34" charset="0"/>
                <a:ea typeface="Tahoma" panose="020B0604030504040204" pitchFamily="34" charset="0"/>
                <a:cs typeface="Tahoma" panose="020B0604030504040204" pitchFamily="34" charset="0"/>
              </a:rPr>
              <a:t>________________________________ </a:t>
            </a:r>
            <a:r>
              <a:rPr lang="en-US" sz="1400" dirty="0" smtClean="0">
                <a:solidFill>
                  <a:sysClr val="windowText" lastClr="000000"/>
                </a:solidFill>
                <a:latin typeface="KBScaredStraight" panose="02000603000000000000" pitchFamily="2" charset="0"/>
                <a:ea typeface="KBScaredStraight" panose="02000603000000000000" pitchFamily="2" charset="0"/>
              </a:rPr>
              <a:t>that </a:t>
            </a:r>
            <a:r>
              <a:rPr lang="en-US" sz="1400" dirty="0">
                <a:solidFill>
                  <a:sysClr val="windowText" lastClr="000000"/>
                </a:solidFill>
                <a:latin typeface="KBScaredStraight" panose="02000603000000000000" pitchFamily="2" charset="0"/>
                <a:ea typeface="KBScaredStraight" panose="02000603000000000000" pitchFamily="2" charset="0"/>
              </a:rPr>
              <a:t>is based on a person’s income and estimated expenses.</a:t>
            </a:r>
          </a:p>
          <a:p>
            <a:endParaRPr lang="en-US" sz="1400" dirty="0" smtClean="0">
              <a:solidFill>
                <a:sysClr val="windowText" lastClr="000000"/>
              </a:solidFill>
              <a:latin typeface="KBScaredStraight" panose="02000603000000000000" pitchFamily="2" charset="0"/>
              <a:ea typeface="KBScaredStraight" panose="02000603000000000000" pitchFamily="2" charset="0"/>
            </a:endParaRPr>
          </a:p>
          <a:p>
            <a:r>
              <a:rPr lang="en-US" sz="1400" b="1" dirty="0" smtClean="0">
                <a:solidFill>
                  <a:sysClr val="windowText" lastClr="000000"/>
                </a:solidFill>
                <a:latin typeface="KBScaredStraight" panose="02000603000000000000" pitchFamily="2" charset="0"/>
                <a:ea typeface="KBScaredStraight" panose="02000603000000000000" pitchFamily="2" charset="0"/>
              </a:rPr>
              <a:t>Saving</a:t>
            </a:r>
          </a:p>
          <a:p>
            <a:pPr marL="171450" indent="-171450">
              <a:buFont typeface="Arial" panose="020B0604020202020204" pitchFamily="34" charset="0"/>
              <a:buChar char="•"/>
            </a:pPr>
            <a:r>
              <a:rPr lang="en-US" sz="1400" dirty="0">
                <a:solidFill>
                  <a:sysClr val="windowText" lastClr="000000"/>
                </a:solidFill>
                <a:latin typeface="KBScaredStraight" panose="02000603000000000000" pitchFamily="2" charset="0"/>
                <a:ea typeface="KBScaredStraight" panose="02000603000000000000" pitchFamily="2" charset="0"/>
              </a:rPr>
              <a:t>You may also choose to save money from your income </a:t>
            </a:r>
            <a:r>
              <a:rPr lang="en-US" sz="1400" dirty="0">
                <a:latin typeface="Tahoma" panose="020B0604030504040204" pitchFamily="34" charset="0"/>
                <a:ea typeface="Tahoma" panose="020B0604030504040204" pitchFamily="34" charset="0"/>
                <a:cs typeface="Tahoma" panose="020B0604030504040204" pitchFamily="34" charset="0"/>
              </a:rPr>
              <a:t>________________________________ </a:t>
            </a:r>
            <a:r>
              <a:rPr lang="en-US" sz="1400" dirty="0" smtClean="0">
                <a:solidFill>
                  <a:sysClr val="windowText" lastClr="000000"/>
                </a:solidFill>
                <a:latin typeface="KBScaredStraight" panose="02000603000000000000" pitchFamily="2" charset="0"/>
                <a:ea typeface="KBScaredStraight" panose="02000603000000000000" pitchFamily="2" charset="0"/>
              </a:rPr>
              <a:t>. </a:t>
            </a:r>
            <a:endParaRPr lang="en-US" sz="1400" dirty="0">
              <a:solidFill>
                <a:sysClr val="windowText" lastClr="000000"/>
              </a:solidFill>
              <a:latin typeface="KBScaredStraight" panose="02000603000000000000" pitchFamily="2" charset="0"/>
              <a:ea typeface="KBScaredStraight" panose="02000603000000000000" pitchFamily="2" charset="0"/>
            </a:endParaRPr>
          </a:p>
          <a:p>
            <a:pPr marL="171450" indent="-171450">
              <a:buFont typeface="Arial" panose="020B0604020202020204" pitchFamily="34" charset="0"/>
              <a:buChar char="•"/>
            </a:pPr>
            <a:r>
              <a:rPr lang="en-US" sz="1400" dirty="0" smtClean="0">
                <a:solidFill>
                  <a:sysClr val="windowText" lastClr="000000"/>
                </a:solidFill>
                <a:latin typeface="KBScaredStraight" panose="02000603000000000000" pitchFamily="2" charset="0"/>
                <a:ea typeface="KBScaredStraight" panose="02000603000000000000" pitchFamily="2" charset="0"/>
              </a:rPr>
              <a:t>Your </a:t>
            </a:r>
            <a:r>
              <a:rPr lang="en-US" sz="1400" dirty="0">
                <a:solidFill>
                  <a:sysClr val="windowText" lastClr="000000"/>
                </a:solidFill>
                <a:latin typeface="KBScaredStraight" panose="02000603000000000000" pitchFamily="2" charset="0"/>
                <a:ea typeface="KBScaredStraight" panose="02000603000000000000" pitchFamily="2" charset="0"/>
              </a:rPr>
              <a:t>savings is the amount of money that you </a:t>
            </a:r>
            <a:r>
              <a:rPr lang="en-US" sz="1400" dirty="0">
                <a:latin typeface="Tahoma" panose="020B0604030504040204" pitchFamily="34" charset="0"/>
                <a:ea typeface="Tahoma" panose="020B0604030504040204" pitchFamily="34" charset="0"/>
                <a:cs typeface="Tahoma" panose="020B0604030504040204" pitchFamily="34" charset="0"/>
              </a:rPr>
              <a:t>________________________________ </a:t>
            </a:r>
            <a:r>
              <a:rPr lang="en-US" sz="1400" dirty="0" smtClean="0">
                <a:solidFill>
                  <a:sysClr val="windowText" lastClr="000000"/>
                </a:solidFill>
                <a:latin typeface="KBScaredStraight" panose="02000603000000000000" pitchFamily="2" charset="0"/>
                <a:ea typeface="KBScaredStraight" panose="02000603000000000000" pitchFamily="2" charset="0"/>
              </a:rPr>
              <a:t>after </a:t>
            </a:r>
            <a:r>
              <a:rPr lang="en-US" sz="1400" dirty="0">
                <a:solidFill>
                  <a:sysClr val="windowText" lastClr="000000"/>
                </a:solidFill>
                <a:latin typeface="KBScaredStraight" panose="02000603000000000000" pitchFamily="2" charset="0"/>
                <a:ea typeface="KBScaredStraight" panose="02000603000000000000" pitchFamily="2" charset="0"/>
              </a:rPr>
              <a:t>buying the things that you want or need.</a:t>
            </a:r>
          </a:p>
          <a:p>
            <a:pPr marL="171450" indent="-171450">
              <a:buFont typeface="Arial" panose="020B0604020202020204" pitchFamily="34" charset="0"/>
              <a:buChar char="•"/>
            </a:pPr>
            <a:r>
              <a:rPr lang="en-US" sz="1400" dirty="0" smtClean="0">
                <a:solidFill>
                  <a:sysClr val="windowText" lastClr="000000"/>
                </a:solidFill>
                <a:latin typeface="KBScaredStraight" panose="02000603000000000000" pitchFamily="2" charset="0"/>
                <a:ea typeface="KBScaredStraight" panose="02000603000000000000" pitchFamily="2" charset="0"/>
              </a:rPr>
              <a:t>It </a:t>
            </a:r>
            <a:r>
              <a:rPr lang="en-US" sz="1400" dirty="0">
                <a:solidFill>
                  <a:sysClr val="windowText" lastClr="000000"/>
                </a:solidFill>
                <a:latin typeface="KBScaredStraight" panose="02000603000000000000" pitchFamily="2" charset="0"/>
                <a:ea typeface="KBScaredStraight" panose="02000603000000000000" pitchFamily="2" charset="0"/>
              </a:rPr>
              <a:t>is a good idea to save money so that you have it in </a:t>
            </a:r>
            <a:r>
              <a:rPr lang="en-US" sz="1400" dirty="0">
                <a:latin typeface="Tahoma" panose="020B0604030504040204" pitchFamily="34" charset="0"/>
                <a:ea typeface="Tahoma" panose="020B0604030504040204" pitchFamily="34" charset="0"/>
                <a:cs typeface="Tahoma" panose="020B0604030504040204" pitchFamily="34" charset="0"/>
              </a:rPr>
              <a:t>________________________________ </a:t>
            </a:r>
            <a:r>
              <a:rPr lang="en-US" sz="1400" dirty="0" smtClean="0">
                <a:solidFill>
                  <a:sysClr val="windowText" lastClr="000000"/>
                </a:solidFill>
                <a:latin typeface="KBScaredStraight" panose="02000603000000000000" pitchFamily="2" charset="0"/>
                <a:ea typeface="KBScaredStraight" panose="02000603000000000000" pitchFamily="2" charset="0"/>
              </a:rPr>
              <a:t>.</a:t>
            </a:r>
            <a:endParaRPr lang="en-US" sz="1400" dirty="0">
              <a:solidFill>
                <a:sysClr val="windowText" lastClr="000000"/>
              </a:solidFill>
              <a:latin typeface="KBScaredStraight" panose="02000603000000000000" pitchFamily="2" charset="0"/>
              <a:ea typeface="KBScaredStraight" panose="02000603000000000000" pitchFamily="2" charset="0"/>
            </a:endParaRPr>
          </a:p>
          <a:p>
            <a:pPr marL="171450" indent="-171450">
              <a:buFont typeface="Arial" panose="020B0604020202020204" pitchFamily="34" charset="0"/>
              <a:buChar char="•"/>
            </a:pPr>
            <a:r>
              <a:rPr lang="en-US" sz="1400" dirty="0" smtClean="0">
                <a:solidFill>
                  <a:sysClr val="windowText" lastClr="000000"/>
                </a:solidFill>
                <a:latin typeface="KBScaredStraight" panose="02000603000000000000" pitchFamily="2" charset="0"/>
                <a:ea typeface="KBScaredStraight" panose="02000603000000000000" pitchFamily="2" charset="0"/>
              </a:rPr>
              <a:t>Typically</a:t>
            </a:r>
            <a:r>
              <a:rPr lang="en-US" sz="1400" dirty="0">
                <a:solidFill>
                  <a:sysClr val="windowText" lastClr="000000"/>
                </a:solidFill>
                <a:latin typeface="KBScaredStraight" panose="02000603000000000000" pitchFamily="2" charset="0"/>
                <a:ea typeface="KBScaredStraight" panose="02000603000000000000" pitchFamily="2" charset="0"/>
              </a:rPr>
              <a:t>, you put your savings into a </a:t>
            </a:r>
            <a:r>
              <a:rPr lang="en-US" sz="1400" dirty="0">
                <a:latin typeface="Tahoma" panose="020B0604030504040204" pitchFamily="34" charset="0"/>
                <a:ea typeface="Tahoma" panose="020B0604030504040204" pitchFamily="34" charset="0"/>
                <a:cs typeface="Tahoma" panose="020B0604030504040204" pitchFamily="34" charset="0"/>
              </a:rPr>
              <a:t>________________________________ </a:t>
            </a:r>
            <a:r>
              <a:rPr lang="en-US" sz="1400" dirty="0" smtClean="0">
                <a:solidFill>
                  <a:sysClr val="windowText" lastClr="000000"/>
                </a:solidFill>
                <a:latin typeface="KBScaredStraight" panose="02000603000000000000" pitchFamily="2" charset="0"/>
                <a:ea typeface="KBScaredStraight" panose="02000603000000000000" pitchFamily="2" charset="0"/>
              </a:rPr>
              <a:t>, </a:t>
            </a:r>
            <a:r>
              <a:rPr lang="en-US" sz="1400" dirty="0">
                <a:solidFill>
                  <a:sysClr val="windowText" lastClr="000000"/>
                </a:solidFill>
                <a:latin typeface="KBScaredStraight" panose="02000603000000000000" pitchFamily="2" charset="0"/>
                <a:ea typeface="KBScaredStraight" panose="02000603000000000000" pitchFamily="2" charset="0"/>
              </a:rPr>
              <a:t>but there are other ways that you can choose to invest your money</a:t>
            </a:r>
            <a:r>
              <a:rPr lang="en-US" sz="1400" dirty="0" smtClean="0">
                <a:solidFill>
                  <a:sysClr val="windowText" lastClr="000000"/>
                </a:solidFill>
                <a:latin typeface="KBScaredStraight" panose="02000603000000000000" pitchFamily="2" charset="0"/>
                <a:ea typeface="KBScaredStraight" panose="02000603000000000000" pitchFamily="2" charset="0"/>
              </a:rPr>
              <a:t>.</a:t>
            </a:r>
            <a:endParaRPr lang="en-US" sz="1400" dirty="0">
              <a:solidFill>
                <a:sysClr val="windowText" lastClr="000000"/>
              </a:solidFill>
              <a:latin typeface="KBScaredStraight" panose="02000603000000000000" pitchFamily="2" charset="0"/>
              <a:ea typeface="KBScaredStraight" panose="02000603000000000000" pitchFamily="2" charset="0"/>
            </a:endParaRPr>
          </a:p>
        </p:txBody>
      </p:sp>
      <p:sp>
        <p:nvSpPr>
          <p:cNvPr id="7" name="TextBox 6"/>
          <p:cNvSpPr txBox="1"/>
          <p:nvPr/>
        </p:nvSpPr>
        <p:spPr>
          <a:xfrm rot="5400000">
            <a:off x="-1188127" y="1188123"/>
            <a:ext cx="2653250" cy="276999"/>
          </a:xfrm>
          <a:prstGeom prst="rect">
            <a:avLst/>
          </a:prstGeom>
          <a:noFill/>
        </p:spPr>
        <p:txBody>
          <a:bodyPr wrap="square" rtlCol="0">
            <a:spAutoFit/>
          </a:bodyPr>
          <a:lstStyle/>
          <a:p>
            <a:r>
              <a:rPr lang="en-US" sz="1200" dirty="0" smtClean="0">
                <a:latin typeface="KBScaredStraight" panose="02000603000000000000" pitchFamily="2" charset="0"/>
                <a:ea typeface="KBScaredStraight" panose="02000603000000000000" pitchFamily="2" charset="0"/>
              </a:rPr>
              <a:t>© 2015 Brain Wrinkles</a:t>
            </a:r>
            <a:endParaRPr lang="en-US" sz="1200" dirty="0">
              <a:latin typeface="KBScaredStraight" panose="02000603000000000000" pitchFamily="2" charset="0"/>
              <a:ea typeface="KBScaredStraight" panose="02000603000000000000" pitchFamily="2" charset="0"/>
            </a:endParaRPr>
          </a:p>
        </p:txBody>
      </p:sp>
      <p:sp>
        <p:nvSpPr>
          <p:cNvPr id="8" name="Rectangle 7"/>
          <p:cNvSpPr/>
          <p:nvPr/>
        </p:nvSpPr>
        <p:spPr>
          <a:xfrm>
            <a:off x="276998" y="123732"/>
            <a:ext cx="11728762" cy="658368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7087075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0"/>
            <a:ext cx="12192000" cy="6858000"/>
          </a:xfrm>
          <a:prstGeom prst="rect">
            <a:avLst/>
          </a:prstGeom>
          <a:blipFill dpi="0" rotWithShape="1">
            <a:blip r:embed="rId2"/>
            <a:srcRec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1081" y="228600"/>
            <a:ext cx="11548907" cy="6400800"/>
          </a:xfrm>
          <a:prstGeom prst="rect">
            <a:avLst/>
          </a:prstGeom>
          <a:solidFill>
            <a:schemeClr val="bg1"/>
          </a:solidFill>
          <a:ln w="5715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p:nvSpPr>
        <p:spPr>
          <a:xfrm>
            <a:off x="509667" y="344773"/>
            <a:ext cx="11302583" cy="6126480"/>
          </a:xfrm>
          <a:prstGeom prst="rect">
            <a:avLst/>
          </a:prstGeom>
          <a:noFill/>
          <a:ln w="38100" cap="rnd">
            <a:solidFill>
              <a:schemeClr val="tx1"/>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889097" y="457201"/>
            <a:ext cx="6413807" cy="1200329"/>
          </a:xfrm>
          <a:prstGeom prst="rect">
            <a:avLst/>
          </a:prstGeom>
          <a:noFill/>
        </p:spPr>
        <p:txBody>
          <a:bodyPr wrap="none" lIns="91440" tIns="45720" rIns="91440" bIns="45720">
            <a:spAutoFit/>
          </a:bodyPr>
          <a:lstStyle/>
          <a:p>
            <a:pPr algn="ctr"/>
            <a:r>
              <a:rPr lang="en-US" sz="7200" b="1" dirty="0">
                <a:ln w="28575">
                  <a:solidFill>
                    <a:sysClr val="windowText" lastClr="000000"/>
                  </a:solidFill>
                  <a:prstDash val="solid"/>
                </a:ln>
                <a:solidFill>
                  <a:srgbClr val="0AB5AC"/>
                </a:solidFill>
                <a:effectLst>
                  <a:outerShdw blurRad="50800" dist="38100" dir="2700000" algn="tl" rotWithShape="0">
                    <a:prstClr val="black">
                      <a:alpha val="40000"/>
                    </a:prstClr>
                  </a:outerShdw>
                </a:effectLst>
                <a:latin typeface="KG Second Chances Solid" panose="02000000000000000000" pitchFamily="2" charset="0"/>
              </a:rPr>
              <a:t>Terms of Use</a:t>
            </a:r>
          </a:p>
        </p:txBody>
      </p:sp>
      <p:sp>
        <p:nvSpPr>
          <p:cNvPr id="11" name="TextBox 10"/>
          <p:cNvSpPr txBox="1"/>
          <p:nvPr/>
        </p:nvSpPr>
        <p:spPr>
          <a:xfrm>
            <a:off x="0" y="6611523"/>
            <a:ext cx="2653250" cy="276999"/>
          </a:xfrm>
          <a:prstGeom prst="rect">
            <a:avLst/>
          </a:prstGeom>
          <a:noFill/>
        </p:spPr>
        <p:txBody>
          <a:bodyPr wrap="square" rtlCol="0">
            <a:spAutoFit/>
          </a:bodyPr>
          <a:lstStyle/>
          <a:p>
            <a:r>
              <a:rPr lang="en-US" sz="1200" dirty="0">
                <a:latin typeface="KBScaredStraight" panose="02000603000000000000" pitchFamily="2" charset="0"/>
                <a:ea typeface="KBScaredStraight" panose="02000603000000000000" pitchFamily="2" charset="0"/>
              </a:rPr>
              <a:t>© </a:t>
            </a:r>
            <a:r>
              <a:rPr lang="en-US" sz="1200" dirty="0" smtClean="0">
                <a:latin typeface="KBScaredStraight" panose="02000603000000000000" pitchFamily="2" charset="0"/>
                <a:ea typeface="KBScaredStraight" panose="02000603000000000000" pitchFamily="2" charset="0"/>
              </a:rPr>
              <a:t>2015 </a:t>
            </a:r>
            <a:r>
              <a:rPr lang="en-US" sz="1200" dirty="0">
                <a:latin typeface="KBScaredStraight" panose="02000603000000000000" pitchFamily="2" charset="0"/>
                <a:ea typeface="KBScaredStraight" panose="02000603000000000000" pitchFamily="2" charset="0"/>
              </a:rPr>
              <a:t>Brain Wrinkles</a:t>
            </a:r>
          </a:p>
        </p:txBody>
      </p:sp>
      <p:pic>
        <p:nvPicPr>
          <p:cNvPr id="3" name="Picture 2">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01643" y="431443"/>
            <a:ext cx="1306075" cy="1280160"/>
          </a:xfrm>
          <a:prstGeom prst="rect">
            <a:avLst/>
          </a:prstGeom>
        </p:spPr>
      </p:pic>
      <p:sp>
        <p:nvSpPr>
          <p:cNvPr id="2" name="TextBox 1"/>
          <p:cNvSpPr txBox="1"/>
          <p:nvPr/>
        </p:nvSpPr>
        <p:spPr>
          <a:xfrm>
            <a:off x="656823" y="1663777"/>
            <a:ext cx="11155427" cy="5678478"/>
          </a:xfrm>
          <a:prstGeom prst="rect">
            <a:avLst/>
          </a:prstGeom>
          <a:noFill/>
        </p:spPr>
        <p:txBody>
          <a:bodyPr wrap="square" rtlCol="0">
            <a:spAutoFit/>
          </a:bodyPr>
          <a:lstStyle/>
          <a:p>
            <a:r>
              <a:rPr lang="en-US" sz="1600" dirty="0">
                <a:latin typeface="KBScaredStraight" panose="02000603000000000000" pitchFamily="2" charset="0"/>
                <a:ea typeface="KBScaredStraight" panose="02000603000000000000" pitchFamily="2" charset="0"/>
                <a:cs typeface="Arial" panose="020B0604020202020204" pitchFamily="34" charset="0"/>
              </a:rPr>
              <a:t>© </a:t>
            </a:r>
            <a:r>
              <a:rPr lang="en-US" sz="1600" dirty="0" smtClean="0">
                <a:latin typeface="KBScaredStraight" panose="02000603000000000000" pitchFamily="2" charset="0"/>
                <a:ea typeface="KBScaredStraight" panose="02000603000000000000" pitchFamily="2" charset="0"/>
                <a:cs typeface="Arial" panose="020B0604020202020204" pitchFamily="34" charset="0"/>
              </a:rPr>
              <a:t>2015 </a:t>
            </a:r>
            <a:r>
              <a:rPr lang="en-US" sz="1600" dirty="0">
                <a:latin typeface="KBScaredStraight" panose="02000603000000000000" pitchFamily="2" charset="0"/>
                <a:ea typeface="KBScaredStraight" panose="02000603000000000000" pitchFamily="2" charset="0"/>
                <a:cs typeface="Arial" panose="020B0604020202020204" pitchFamily="34" charset="0"/>
              </a:rPr>
              <a:t>Brain Wrinkles. Your download includes a limited use license from Brain Wrinkles. The purchaser may use the resource for </a:t>
            </a:r>
            <a:r>
              <a:rPr lang="en-US" sz="1600" b="1" dirty="0">
                <a:solidFill>
                  <a:schemeClr val="accent1">
                    <a:lumMod val="75000"/>
                  </a:schemeClr>
                </a:solidFill>
                <a:latin typeface="KBScaredStraight" panose="02000603000000000000" pitchFamily="2" charset="0"/>
                <a:ea typeface="KBScaredStraight" panose="02000603000000000000" pitchFamily="2" charset="0"/>
                <a:cs typeface="Arial" panose="020B0604020202020204" pitchFamily="34" charset="0"/>
              </a:rPr>
              <a:t>personal classroom use only</a:t>
            </a:r>
            <a:r>
              <a:rPr lang="en-US" sz="1600" dirty="0">
                <a:latin typeface="KBScaredStraight" panose="02000603000000000000" pitchFamily="2" charset="0"/>
                <a:ea typeface="KBScaredStraight" panose="02000603000000000000" pitchFamily="2" charset="0"/>
                <a:cs typeface="Arial" panose="020B0604020202020204" pitchFamily="34" charset="0"/>
              </a:rPr>
              <a:t>. The license is not transferable to another person. Other teachers should purchase their own license through my store. </a:t>
            </a:r>
          </a:p>
          <a:p>
            <a:endParaRPr lang="en-US" sz="1600" dirty="0">
              <a:latin typeface="KBScaredStraight" panose="02000603000000000000" pitchFamily="2" charset="0"/>
              <a:ea typeface="KBScaredStraight" panose="02000603000000000000" pitchFamily="2" charset="0"/>
              <a:cs typeface="Arial" panose="020B0604020202020204" pitchFamily="34" charset="0"/>
            </a:endParaRPr>
          </a:p>
          <a:p>
            <a:r>
              <a:rPr lang="en-US" sz="1600" dirty="0">
                <a:latin typeface="KBScaredStraight" panose="02000603000000000000" pitchFamily="2" charset="0"/>
                <a:ea typeface="KBScaredStraight" panose="02000603000000000000" pitchFamily="2" charset="0"/>
                <a:cs typeface="Arial" panose="020B0604020202020204" pitchFamily="34" charset="0"/>
              </a:rPr>
              <a:t>This resource is </a:t>
            </a:r>
            <a:r>
              <a:rPr lang="en-US" sz="1600" b="1" u="sng" dirty="0">
                <a:solidFill>
                  <a:schemeClr val="accent1">
                    <a:lumMod val="75000"/>
                  </a:schemeClr>
                </a:solidFill>
                <a:latin typeface="KBScaredStraight" panose="02000603000000000000" pitchFamily="2" charset="0"/>
                <a:ea typeface="KBScaredStraight" panose="02000603000000000000" pitchFamily="2" charset="0"/>
                <a:cs typeface="Arial" panose="020B0604020202020204" pitchFamily="34" charset="0"/>
              </a:rPr>
              <a:t>not</a:t>
            </a:r>
            <a:r>
              <a:rPr lang="en-US" sz="1600" dirty="0">
                <a:solidFill>
                  <a:srgbClr val="3FBBEE"/>
                </a:solidFill>
                <a:latin typeface="KBScaredStraight" panose="02000603000000000000" pitchFamily="2" charset="0"/>
                <a:ea typeface="KBScaredStraight" panose="02000603000000000000" pitchFamily="2" charset="0"/>
                <a:cs typeface="Arial" panose="020B0604020202020204" pitchFamily="34" charset="0"/>
              </a:rPr>
              <a:t> </a:t>
            </a:r>
            <a:r>
              <a:rPr lang="en-US" sz="1600" dirty="0">
                <a:latin typeface="KBScaredStraight" panose="02000603000000000000" pitchFamily="2" charset="0"/>
                <a:ea typeface="KBScaredStraight" panose="02000603000000000000" pitchFamily="2" charset="0"/>
                <a:cs typeface="Arial" panose="020B0604020202020204" pitchFamily="34" charset="0"/>
              </a:rPr>
              <a:t>to be used:</a:t>
            </a:r>
          </a:p>
          <a:p>
            <a:pPr marL="285744" indent="-285744">
              <a:buFont typeface="Arial" panose="020B0604020202020204" pitchFamily="34" charset="0"/>
              <a:buChar char="•"/>
            </a:pPr>
            <a:r>
              <a:rPr lang="en-US" sz="1600" dirty="0">
                <a:latin typeface="KBScaredStraight" panose="02000603000000000000" pitchFamily="2" charset="0"/>
                <a:ea typeface="KBScaredStraight" panose="02000603000000000000" pitchFamily="2" charset="0"/>
                <a:cs typeface="Arial" panose="020B0604020202020204" pitchFamily="34" charset="0"/>
              </a:rPr>
              <a:t>By an entire grade level, school, or district without purchasing the proper number of licenses. For school/district licenses at a discount, please contact me.</a:t>
            </a:r>
          </a:p>
          <a:p>
            <a:pPr marL="285744" indent="-285744">
              <a:buFont typeface="Arial" panose="020B0604020202020204" pitchFamily="34" charset="0"/>
              <a:buChar char="•"/>
            </a:pPr>
            <a:r>
              <a:rPr lang="en-US" sz="1600" dirty="0">
                <a:latin typeface="KBScaredStraight" panose="02000603000000000000" pitchFamily="2" charset="0"/>
                <a:ea typeface="KBScaredStraight" panose="02000603000000000000" pitchFamily="2" charset="0"/>
                <a:cs typeface="Arial" panose="020B0604020202020204" pitchFamily="34" charset="0"/>
              </a:rPr>
              <a:t>As part of a product listed for sale or for free by another individual.</a:t>
            </a:r>
          </a:p>
          <a:p>
            <a:pPr marL="285744" indent="-285744">
              <a:buFont typeface="Arial" panose="020B0604020202020204" pitchFamily="34" charset="0"/>
              <a:buChar char="•"/>
            </a:pPr>
            <a:r>
              <a:rPr lang="en-US" sz="1600" dirty="0">
                <a:latin typeface="KBScaredStraight" panose="02000603000000000000" pitchFamily="2" charset="0"/>
                <a:ea typeface="KBScaredStraight" panose="02000603000000000000" pitchFamily="2" charset="0"/>
                <a:cs typeface="Arial" panose="020B0604020202020204" pitchFamily="34" charset="0"/>
              </a:rPr>
              <a:t>On shared databases.</a:t>
            </a:r>
          </a:p>
          <a:p>
            <a:pPr marL="285744" indent="-285744">
              <a:buFont typeface="Arial" panose="020B0604020202020204" pitchFamily="34" charset="0"/>
              <a:buChar char="•"/>
            </a:pPr>
            <a:r>
              <a:rPr lang="en-US" sz="1600" dirty="0">
                <a:latin typeface="KBScaredStraight" panose="02000603000000000000" pitchFamily="2" charset="0"/>
                <a:ea typeface="KBScaredStraight" panose="02000603000000000000" pitchFamily="2" charset="0"/>
                <a:cs typeface="Arial" panose="020B0604020202020204" pitchFamily="34" charset="0"/>
              </a:rPr>
              <a:t>Online in any way other than on password-protected website for student use only. </a:t>
            </a:r>
          </a:p>
          <a:p>
            <a:endParaRPr lang="en-US" sz="500" dirty="0">
              <a:latin typeface="KBScaredStraight" panose="02000603000000000000" pitchFamily="2" charset="0"/>
              <a:ea typeface="KBScaredStraight" panose="02000603000000000000" pitchFamily="2" charset="0"/>
              <a:cs typeface="Arial" panose="020B0604020202020204" pitchFamily="34" charset="0"/>
            </a:endParaRPr>
          </a:p>
          <a:p>
            <a:r>
              <a:rPr lang="en-US" sz="1200" dirty="0">
                <a:latin typeface="KBScaredStraight" panose="02000603000000000000" pitchFamily="2" charset="0"/>
                <a:ea typeface="KBScaredStraight" panose="02000603000000000000" pitchFamily="2" charset="0"/>
                <a:cs typeface="Arial" panose="020B0604020202020204" pitchFamily="34" charset="0"/>
              </a:rPr>
              <a:t>© Copyright </a:t>
            </a:r>
            <a:r>
              <a:rPr lang="en-US" sz="1200" dirty="0" smtClean="0">
                <a:latin typeface="KBScaredStraight" panose="02000603000000000000" pitchFamily="2" charset="0"/>
                <a:ea typeface="KBScaredStraight" panose="02000603000000000000" pitchFamily="2" charset="0"/>
                <a:cs typeface="Arial" panose="020B0604020202020204" pitchFamily="34" charset="0"/>
              </a:rPr>
              <a:t>2015.</a:t>
            </a:r>
            <a:r>
              <a:rPr lang="en-US" sz="1200" dirty="0">
                <a:latin typeface="KBScaredStraight" panose="02000603000000000000" pitchFamily="2" charset="0"/>
                <a:ea typeface="KBScaredStraight" panose="02000603000000000000" pitchFamily="2" charset="0"/>
                <a:cs typeface="Arial" panose="020B0604020202020204" pitchFamily="34" charset="0"/>
              </a:rPr>
              <a:t> Brain Wrinkles. All rights reserved. Permission is granted to copy pages specifically designed for student or teacher use by the </a:t>
            </a:r>
            <a:r>
              <a:rPr lang="en-US" sz="1200" b="1" dirty="0">
                <a:latin typeface="KBScaredStraight" panose="02000603000000000000" pitchFamily="2" charset="0"/>
                <a:ea typeface="KBScaredStraight" panose="02000603000000000000" pitchFamily="2" charset="0"/>
                <a:cs typeface="Arial" panose="020B0604020202020204" pitchFamily="34" charset="0"/>
              </a:rPr>
              <a:t>original purchaser </a:t>
            </a:r>
            <a:r>
              <a:rPr lang="en-US" sz="1200" dirty="0">
                <a:latin typeface="KBScaredStraight" panose="02000603000000000000" pitchFamily="2" charset="0"/>
                <a:ea typeface="KBScaredStraight" panose="02000603000000000000" pitchFamily="2" charset="0"/>
                <a:cs typeface="Arial" panose="020B0604020202020204" pitchFamily="34" charset="0"/>
              </a:rPr>
              <a:t>or licensee. The reproduction of any other part of this product is strictly prohibited. Copying any part of this product and placing it on the Internet in any form (even a personal/classroom website) is strictly forbidden. Doing so makes it possible for an Internet search to make the document available on the Internet, free of charge, and is a violation of the Digital Millennium Copyright Act (DMCA).</a:t>
            </a:r>
            <a:endParaRPr lang="en-US" dirty="0">
              <a:latin typeface="KBScaredStraight" panose="02000603000000000000" pitchFamily="2" charset="0"/>
              <a:ea typeface="KBScaredStraight" panose="02000603000000000000" pitchFamily="2" charset="0"/>
              <a:cs typeface="Arial" panose="020B0604020202020204" pitchFamily="34" charset="0"/>
            </a:endParaRPr>
          </a:p>
          <a:p>
            <a:endParaRPr lang="en-US" dirty="0">
              <a:latin typeface="KBScaredStraight" panose="02000603000000000000" pitchFamily="2" charset="0"/>
              <a:ea typeface="KBScaredStraight" panose="02000603000000000000" pitchFamily="2" charset="0"/>
              <a:cs typeface="Arial" panose="020B0604020202020204" pitchFamily="34" charset="0"/>
            </a:endParaRPr>
          </a:p>
          <a:p>
            <a:endParaRPr lang="en-US" sz="1600" dirty="0">
              <a:latin typeface="KBScaredStraight" panose="02000603000000000000" pitchFamily="2" charset="0"/>
              <a:ea typeface="KBScaredStraight" panose="02000603000000000000" pitchFamily="2" charset="0"/>
              <a:cs typeface="Arial" panose="020B0604020202020204" pitchFamily="34" charset="0"/>
            </a:endParaRPr>
          </a:p>
          <a:p>
            <a:r>
              <a:rPr lang="en-US" sz="1600" dirty="0">
                <a:latin typeface="KBScaredStraight" panose="02000603000000000000" pitchFamily="2" charset="0"/>
                <a:ea typeface="KBScaredStraight" panose="02000603000000000000" pitchFamily="2" charset="0"/>
                <a:cs typeface="Arial" panose="020B0604020202020204" pitchFamily="34" charset="0"/>
              </a:rPr>
              <a:t>Thank you,</a:t>
            </a:r>
          </a:p>
          <a:p>
            <a:r>
              <a:rPr lang="en-US" sz="3600" dirty="0">
                <a:solidFill>
                  <a:srgbClr val="0AB5AC"/>
                </a:solidFill>
                <a:latin typeface="KG Eyes Wide Open" panose="02000506000000020004" pitchFamily="2" charset="0"/>
                <a:ea typeface="KBScaredStraight" panose="02000603000000000000" pitchFamily="2" charset="0"/>
                <a:cs typeface="Arial" panose="020B0604020202020204" pitchFamily="34" charset="0"/>
              </a:rPr>
              <a:t>Ansley at Brain Wrinkles </a:t>
            </a:r>
          </a:p>
          <a:p>
            <a:pPr marL="457189" indent="-457189">
              <a:buFont typeface="Arial" panose="020B0604020202020204" pitchFamily="34" charset="0"/>
              <a:buChar char="•"/>
            </a:pPr>
            <a:endParaRPr lang="en-US" sz="3200" dirty="0">
              <a:latin typeface="KBScaredStraight" panose="02000603000000000000" pitchFamily="2" charset="0"/>
              <a:ea typeface="KBScaredStraight" panose="02000603000000000000" pitchFamily="2" charset="0"/>
              <a:cs typeface="Arial" panose="020B0604020202020204" pitchFamily="34" charset="0"/>
            </a:endParaRPr>
          </a:p>
          <a:p>
            <a:pPr marL="457189" indent="-457189">
              <a:buFont typeface="Arial" panose="020B0604020202020204" pitchFamily="34" charset="0"/>
              <a:buChar char="•"/>
            </a:pPr>
            <a:endParaRPr lang="en-US" sz="3200" dirty="0">
              <a:latin typeface="KBScaredStraight" panose="02000603000000000000" pitchFamily="2" charset="0"/>
              <a:ea typeface="KBScaredStraight" panose="02000603000000000000" pitchFamily="2" charset="0"/>
              <a:cs typeface="Arial" panose="020B0604020202020204" pitchFamily="34" charset="0"/>
            </a:endParaRPr>
          </a:p>
        </p:txBody>
      </p:sp>
      <p:pic>
        <p:nvPicPr>
          <p:cNvPr id="14" name="Picture 13">
            <a:hlinkClick r:id="rId5"/>
          </p:cNvPr>
          <p:cNvPicPr>
            <a:picLocks noChangeAspect="1"/>
          </p:cNvPicPr>
          <p:nvPr/>
        </p:nvPicPr>
        <p:blipFill>
          <a:blip r:embed="rId6"/>
          <a:stretch>
            <a:fillRect/>
          </a:stretch>
        </p:blipFill>
        <p:spPr>
          <a:xfrm>
            <a:off x="9753797" y="5317235"/>
            <a:ext cx="1119011" cy="1097280"/>
          </a:xfrm>
          <a:prstGeom prst="rect">
            <a:avLst/>
          </a:prstGeom>
        </p:spPr>
      </p:pic>
      <p:sp>
        <p:nvSpPr>
          <p:cNvPr id="4" name="TextBox 3"/>
          <p:cNvSpPr txBox="1"/>
          <p:nvPr/>
        </p:nvSpPr>
        <p:spPr>
          <a:xfrm>
            <a:off x="6312634" y="5121996"/>
            <a:ext cx="5450087" cy="276999"/>
          </a:xfrm>
          <a:prstGeom prst="rect">
            <a:avLst/>
          </a:prstGeom>
          <a:noFill/>
        </p:spPr>
        <p:txBody>
          <a:bodyPr wrap="square" rtlCol="0">
            <a:spAutoFit/>
          </a:bodyPr>
          <a:lstStyle/>
          <a:p>
            <a:pPr algn="ctr"/>
            <a:r>
              <a:rPr lang="en-US" sz="1200" dirty="0">
                <a:latin typeface="KBScaredStraight" panose="02000603000000000000" pitchFamily="2" charset="0"/>
                <a:ea typeface="KBScaredStraight" panose="02000603000000000000" pitchFamily="2" charset="0"/>
              </a:rPr>
              <a:t>Clipart, fonts, &amp; digital papers for this product were purchased from:</a:t>
            </a:r>
          </a:p>
        </p:txBody>
      </p:sp>
      <p:pic>
        <p:nvPicPr>
          <p:cNvPr id="12" name="Picture 11">
            <a:hlinkClick r:id="rId7"/>
          </p:cNvPr>
          <p:cNvPicPr>
            <a:picLocks noChangeAspect="1"/>
          </p:cNvPicPr>
          <p:nvPr/>
        </p:nvPicPr>
        <p:blipFill>
          <a:blip r:embed="rId8"/>
          <a:stretch>
            <a:fillRect/>
          </a:stretch>
        </p:blipFill>
        <p:spPr>
          <a:xfrm>
            <a:off x="10815308" y="5490767"/>
            <a:ext cx="921328" cy="914400"/>
          </a:xfrm>
          <a:prstGeom prst="rect">
            <a:avLst/>
          </a:prstGeom>
        </p:spPr>
      </p:pic>
      <p:pic>
        <p:nvPicPr>
          <p:cNvPr id="15" name="Picture 14">
            <a:hlinkClick r:id="rId9"/>
          </p:cNvPr>
          <p:cNvPicPr/>
          <p:nvPr/>
        </p:nvPicPr>
        <p:blipFill>
          <a:blip r:embed="rId10" cstate="print">
            <a:extLst>
              <a:ext uri="{28A0092B-C50C-407E-A947-70E740481C1C}">
                <a14:useLocalDpi xmlns:a14="http://schemas.microsoft.com/office/drawing/2010/main" val="0"/>
              </a:ext>
            </a:extLst>
          </a:blip>
          <a:stretch>
            <a:fillRect/>
          </a:stretch>
        </p:blipFill>
        <p:spPr>
          <a:xfrm>
            <a:off x="8439450" y="5584361"/>
            <a:ext cx="1196455" cy="772259"/>
          </a:xfrm>
          <a:prstGeom prst="rect">
            <a:avLst/>
          </a:prstGeom>
          <a:ln>
            <a:noFill/>
          </a:ln>
          <a:effectLst>
            <a:outerShdw blurRad="292100" dist="139700" dir="2700000" algn="tl" rotWithShape="0">
              <a:srgbClr val="333333">
                <a:alpha val="65000"/>
              </a:srgbClr>
            </a:outerShdw>
          </a:effectLst>
        </p:spPr>
      </p:pic>
      <p:pic>
        <p:nvPicPr>
          <p:cNvPr id="16" name="Picture 15">
            <a:hlinkClick r:id="rId11"/>
          </p:cNvPr>
          <p:cNvPicPr>
            <a:picLocks noChangeAspect="1"/>
          </p:cNvPicPr>
          <p:nvPr/>
        </p:nvPicPr>
        <p:blipFill>
          <a:blip r:embed="rId12"/>
          <a:stretch>
            <a:fillRect/>
          </a:stretch>
        </p:blipFill>
        <p:spPr>
          <a:xfrm>
            <a:off x="7406467" y="5501661"/>
            <a:ext cx="914400" cy="914400"/>
          </a:xfrm>
          <a:prstGeom prst="rect">
            <a:avLst/>
          </a:prstGeom>
        </p:spPr>
      </p:pic>
    </p:spTree>
    <p:extLst>
      <p:ext uri="{BB962C8B-B14F-4D97-AF65-F5344CB8AC3E}">
        <p14:creationId xmlns:p14="http://schemas.microsoft.com/office/powerpoint/2010/main" val="11155417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rot="5400000">
            <a:off x="8428988" y="3138573"/>
            <a:ext cx="6599564" cy="553998"/>
          </a:xfrm>
          <a:prstGeom prst="rect">
            <a:avLst/>
          </a:prstGeom>
          <a:noFill/>
        </p:spPr>
        <p:txBody>
          <a:bodyPr wrap="none" lIns="91440" tIns="45720" rIns="91440" bIns="45720">
            <a:spAutoFit/>
          </a:bodyPr>
          <a:lstStyle/>
          <a:p>
            <a:pPr algn="ctr"/>
            <a:r>
              <a:rPr lang="en-US" sz="3000" b="1" dirty="0" smtClean="0">
                <a:ln w="28575">
                  <a:solidFill>
                    <a:sysClr val="windowText" lastClr="000000"/>
                  </a:solidFill>
                  <a:prstDash val="solid"/>
                </a:ln>
                <a:solidFill>
                  <a:srgbClr val="FFFFFF"/>
                </a:solidFill>
                <a:effectLst>
                  <a:outerShdw blurRad="38100" dist="22860" dir="5400000" algn="tl" rotWithShape="0">
                    <a:srgbClr val="000000">
                      <a:alpha val="30000"/>
                    </a:srgbClr>
                  </a:outerShdw>
                </a:effectLst>
                <a:latin typeface="KG Second Chances Solid" panose="02000000000000000000" pitchFamily="2" charset="0"/>
              </a:rPr>
              <a:t>Personal Finance </a:t>
            </a:r>
            <a:r>
              <a:rPr lang="en-US" sz="3000" b="1" cap="none" spc="0" dirty="0" smtClean="0">
                <a:ln w="28575">
                  <a:solidFill>
                    <a:sysClr val="windowText" lastClr="000000"/>
                  </a:solidFill>
                  <a:prstDash val="solid"/>
                </a:ln>
                <a:solidFill>
                  <a:srgbClr val="FFFFFF"/>
                </a:solidFill>
                <a:effectLst>
                  <a:outerShdw blurRad="38100" dist="22860" dir="5400000" algn="tl" rotWithShape="0">
                    <a:srgbClr val="000000">
                      <a:alpha val="30000"/>
                    </a:srgbClr>
                  </a:outerShdw>
                </a:effectLst>
                <a:latin typeface="KG Second Chances Solid" panose="02000000000000000000" pitchFamily="2" charset="0"/>
              </a:rPr>
              <a:t>CLOZE Notes 2</a:t>
            </a:r>
          </a:p>
        </p:txBody>
      </p:sp>
      <p:sp>
        <p:nvSpPr>
          <p:cNvPr id="6" name="TextBox 5"/>
          <p:cNvSpPr txBox="1"/>
          <p:nvPr/>
        </p:nvSpPr>
        <p:spPr>
          <a:xfrm rot="5400000">
            <a:off x="2896059" y="-1775881"/>
            <a:ext cx="6400800" cy="10433625"/>
          </a:xfrm>
          <a:prstGeom prst="rect">
            <a:avLst/>
          </a:prstGeom>
          <a:noFill/>
        </p:spPr>
        <p:txBody>
          <a:bodyPr wrap="square" rtlCol="0">
            <a:spAutoFit/>
          </a:bodyPr>
          <a:lstStyle/>
          <a:p>
            <a:r>
              <a:rPr lang="en-US" sz="1400" b="1" dirty="0" smtClean="0">
                <a:solidFill>
                  <a:sysClr val="windowText" lastClr="000000"/>
                </a:solidFill>
                <a:latin typeface="KBScaredStraight" panose="02000603000000000000" pitchFamily="2" charset="0"/>
                <a:ea typeface="KBScaredStraight" panose="02000603000000000000" pitchFamily="2" charset="0"/>
              </a:rPr>
              <a:t>Investing</a:t>
            </a:r>
          </a:p>
          <a:p>
            <a:pPr marL="171450" indent="-171450">
              <a:buFont typeface="Arial" panose="020B0604020202020204" pitchFamily="34" charset="0"/>
              <a:buChar char="•"/>
            </a:pPr>
            <a:r>
              <a:rPr lang="en-US" sz="1400" dirty="0">
                <a:solidFill>
                  <a:sysClr val="windowText" lastClr="000000"/>
                </a:solidFill>
                <a:latin typeface="KBScaredStraight" panose="02000603000000000000" pitchFamily="2" charset="0"/>
                <a:ea typeface="KBScaredStraight" panose="02000603000000000000" pitchFamily="2" charset="0"/>
              </a:rPr>
              <a:t>Investing is how you </a:t>
            </a:r>
            <a:r>
              <a:rPr lang="en-US" sz="1400" dirty="0">
                <a:latin typeface="Tahoma" panose="020B0604030504040204" pitchFamily="34" charset="0"/>
                <a:ea typeface="Tahoma" panose="020B0604030504040204" pitchFamily="34" charset="0"/>
                <a:cs typeface="Tahoma" panose="020B0604030504040204" pitchFamily="34" charset="0"/>
              </a:rPr>
              <a:t>________________________________ </a:t>
            </a:r>
            <a:r>
              <a:rPr lang="en-US" sz="1400" dirty="0" smtClean="0">
                <a:solidFill>
                  <a:sysClr val="windowText" lastClr="000000"/>
                </a:solidFill>
                <a:latin typeface="KBScaredStraight" panose="02000603000000000000" pitchFamily="2" charset="0"/>
                <a:ea typeface="KBScaredStraight" panose="02000603000000000000" pitchFamily="2" charset="0"/>
              </a:rPr>
              <a:t>, </a:t>
            </a:r>
            <a:r>
              <a:rPr lang="en-US" sz="1400" dirty="0">
                <a:solidFill>
                  <a:sysClr val="windowText" lastClr="000000"/>
                </a:solidFill>
                <a:latin typeface="KBScaredStraight" panose="02000603000000000000" pitchFamily="2" charset="0"/>
                <a:ea typeface="KBScaredStraight" panose="02000603000000000000" pitchFamily="2" charset="0"/>
              </a:rPr>
              <a:t>or appreciate, to gain a financial return.</a:t>
            </a:r>
          </a:p>
          <a:p>
            <a:pPr marL="171450" indent="-171450">
              <a:buFont typeface="Arial" panose="020B0604020202020204" pitchFamily="34" charset="0"/>
              <a:buChar char="•"/>
            </a:pPr>
            <a:r>
              <a:rPr lang="en-US" sz="1400" dirty="0" smtClean="0">
                <a:solidFill>
                  <a:sysClr val="windowText" lastClr="000000"/>
                </a:solidFill>
                <a:latin typeface="KBScaredStraight" panose="02000603000000000000" pitchFamily="2" charset="0"/>
                <a:ea typeface="KBScaredStraight" panose="02000603000000000000" pitchFamily="2" charset="0"/>
              </a:rPr>
              <a:t>You </a:t>
            </a:r>
            <a:r>
              <a:rPr lang="en-US" sz="1400" dirty="0">
                <a:solidFill>
                  <a:sysClr val="windowText" lastClr="000000"/>
                </a:solidFill>
                <a:latin typeface="KBScaredStraight" panose="02000603000000000000" pitchFamily="2" charset="0"/>
                <a:ea typeface="KBScaredStraight" panose="02000603000000000000" pitchFamily="2" charset="0"/>
              </a:rPr>
              <a:t>can increase your money by investing in many different ways: stocks and bonds, </a:t>
            </a:r>
            <a:r>
              <a:rPr lang="en-US" sz="1400" dirty="0">
                <a:latin typeface="Tahoma" panose="020B0604030504040204" pitchFamily="34" charset="0"/>
                <a:ea typeface="Tahoma" panose="020B0604030504040204" pitchFamily="34" charset="0"/>
                <a:cs typeface="Tahoma" panose="020B0604030504040204" pitchFamily="34" charset="0"/>
              </a:rPr>
              <a:t>________________________________ </a:t>
            </a:r>
            <a:r>
              <a:rPr lang="en-US" sz="1400" dirty="0" smtClean="0">
                <a:solidFill>
                  <a:sysClr val="windowText" lastClr="000000"/>
                </a:solidFill>
                <a:latin typeface="KBScaredStraight" panose="02000603000000000000" pitchFamily="2" charset="0"/>
                <a:ea typeface="KBScaredStraight" panose="02000603000000000000" pitchFamily="2" charset="0"/>
              </a:rPr>
              <a:t>, </a:t>
            </a:r>
            <a:r>
              <a:rPr lang="en-US" sz="1400" dirty="0">
                <a:solidFill>
                  <a:sysClr val="windowText" lastClr="000000"/>
                </a:solidFill>
                <a:latin typeface="KBScaredStraight" panose="02000603000000000000" pitchFamily="2" charset="0"/>
                <a:ea typeface="KBScaredStraight" panose="02000603000000000000" pitchFamily="2" charset="0"/>
              </a:rPr>
              <a:t>collectibles, businesses, etc.</a:t>
            </a:r>
          </a:p>
          <a:p>
            <a:pPr marL="171450" indent="-171450">
              <a:buFont typeface="Arial" panose="020B0604020202020204" pitchFamily="34" charset="0"/>
              <a:buChar char="•"/>
            </a:pPr>
            <a:r>
              <a:rPr lang="en-US" sz="1400" dirty="0" smtClean="0">
                <a:solidFill>
                  <a:sysClr val="windowText" lastClr="000000"/>
                </a:solidFill>
                <a:latin typeface="KBScaredStraight" panose="02000603000000000000" pitchFamily="2" charset="0"/>
                <a:ea typeface="KBScaredStraight" panose="02000603000000000000" pitchFamily="2" charset="0"/>
              </a:rPr>
              <a:t>Investing </a:t>
            </a:r>
            <a:r>
              <a:rPr lang="en-US" sz="1400" dirty="0">
                <a:solidFill>
                  <a:sysClr val="windowText" lastClr="000000"/>
                </a:solidFill>
                <a:latin typeface="KBScaredStraight" panose="02000603000000000000" pitchFamily="2" charset="0"/>
                <a:ea typeface="KBScaredStraight" panose="02000603000000000000" pitchFamily="2" charset="0"/>
              </a:rPr>
              <a:t>means postponing current consumption in order to pursue an activity with greater </a:t>
            </a:r>
            <a:r>
              <a:rPr lang="en-US" sz="1400" dirty="0">
                <a:latin typeface="Tahoma" panose="020B0604030504040204" pitchFamily="34" charset="0"/>
                <a:ea typeface="Tahoma" panose="020B0604030504040204" pitchFamily="34" charset="0"/>
                <a:cs typeface="Tahoma" panose="020B0604030504040204" pitchFamily="34" charset="0"/>
              </a:rPr>
              <a:t>________________________________ </a:t>
            </a:r>
            <a:r>
              <a:rPr lang="en-US" sz="1400" dirty="0" smtClean="0">
                <a:solidFill>
                  <a:sysClr val="windowText" lastClr="000000"/>
                </a:solidFill>
                <a:latin typeface="KBScaredStraight" panose="02000603000000000000" pitchFamily="2" charset="0"/>
                <a:ea typeface="KBScaredStraight" panose="02000603000000000000" pitchFamily="2" charset="0"/>
              </a:rPr>
              <a:t>.</a:t>
            </a:r>
            <a:endParaRPr lang="en-US" sz="1400" dirty="0">
              <a:solidFill>
                <a:sysClr val="windowText" lastClr="000000"/>
              </a:solidFill>
              <a:latin typeface="KBScaredStraight" panose="02000603000000000000" pitchFamily="2" charset="0"/>
              <a:ea typeface="KBScaredStraight" panose="02000603000000000000" pitchFamily="2" charset="0"/>
            </a:endParaRPr>
          </a:p>
          <a:p>
            <a:pPr marL="171450" indent="-171450">
              <a:buFont typeface="Arial" panose="020B0604020202020204" pitchFamily="34" charset="0"/>
              <a:buChar char="•"/>
            </a:pPr>
            <a:r>
              <a:rPr lang="en-US" sz="1400" dirty="0" smtClean="0">
                <a:solidFill>
                  <a:sysClr val="windowText" lastClr="000000"/>
                </a:solidFill>
                <a:latin typeface="KBScaredStraight" panose="02000603000000000000" pitchFamily="2" charset="0"/>
                <a:ea typeface="KBScaredStraight" panose="02000603000000000000" pitchFamily="2" charset="0"/>
              </a:rPr>
              <a:t>Basically</a:t>
            </a:r>
            <a:r>
              <a:rPr lang="en-US" sz="1400" dirty="0">
                <a:solidFill>
                  <a:sysClr val="windowText" lastClr="000000"/>
                </a:solidFill>
                <a:latin typeface="KBScaredStraight" panose="02000603000000000000" pitchFamily="2" charset="0"/>
                <a:ea typeface="KBScaredStraight" panose="02000603000000000000" pitchFamily="2" charset="0"/>
              </a:rPr>
              <a:t>, after a period of time, you should </a:t>
            </a:r>
            <a:r>
              <a:rPr lang="en-US" sz="1400" dirty="0">
                <a:latin typeface="Tahoma" panose="020B0604030504040204" pitchFamily="34" charset="0"/>
                <a:ea typeface="Tahoma" panose="020B0604030504040204" pitchFamily="34" charset="0"/>
                <a:cs typeface="Tahoma" panose="020B0604030504040204" pitchFamily="34" charset="0"/>
              </a:rPr>
              <a:t>________________________________ </a:t>
            </a:r>
            <a:r>
              <a:rPr lang="en-US" sz="1400" dirty="0" smtClean="0">
                <a:solidFill>
                  <a:sysClr val="windowText" lastClr="000000"/>
                </a:solidFill>
                <a:latin typeface="KBScaredStraight" panose="02000603000000000000" pitchFamily="2" charset="0"/>
                <a:ea typeface="KBScaredStraight" panose="02000603000000000000" pitchFamily="2" charset="0"/>
              </a:rPr>
              <a:t>than </a:t>
            </a:r>
            <a:r>
              <a:rPr lang="en-US" sz="1400" dirty="0">
                <a:solidFill>
                  <a:sysClr val="windowText" lastClr="000000"/>
                </a:solidFill>
                <a:latin typeface="KBScaredStraight" panose="02000603000000000000" pitchFamily="2" charset="0"/>
                <a:ea typeface="KBScaredStraight" panose="02000603000000000000" pitchFamily="2" charset="0"/>
              </a:rPr>
              <a:t>you put in due to interest.</a:t>
            </a:r>
          </a:p>
          <a:p>
            <a:endParaRPr lang="en-US" sz="1400" dirty="0" smtClean="0">
              <a:solidFill>
                <a:sysClr val="windowText" lastClr="000000"/>
              </a:solidFill>
              <a:latin typeface="KBScaredStraight" panose="02000603000000000000" pitchFamily="2" charset="0"/>
              <a:ea typeface="KBScaredStraight" panose="02000603000000000000" pitchFamily="2" charset="0"/>
            </a:endParaRPr>
          </a:p>
          <a:p>
            <a:r>
              <a:rPr lang="en-US" sz="1400" b="1" dirty="0" smtClean="0">
                <a:solidFill>
                  <a:sysClr val="windowText" lastClr="000000"/>
                </a:solidFill>
                <a:latin typeface="KBScaredStraight" panose="02000603000000000000" pitchFamily="2" charset="0"/>
                <a:ea typeface="KBScaredStraight" panose="02000603000000000000" pitchFamily="2" charset="0"/>
              </a:rPr>
              <a:t>Credit</a:t>
            </a:r>
          </a:p>
          <a:p>
            <a:pPr marL="171450" indent="-171450">
              <a:buFont typeface="Arial" panose="020B0604020202020204" pitchFamily="34" charset="0"/>
              <a:buChar char="•"/>
            </a:pPr>
            <a:r>
              <a:rPr lang="en-US" sz="1400" dirty="0">
                <a:solidFill>
                  <a:sysClr val="windowText" lastClr="000000"/>
                </a:solidFill>
                <a:latin typeface="KBScaredStraight" panose="02000603000000000000" pitchFamily="2" charset="0"/>
                <a:ea typeface="KBScaredStraight" panose="02000603000000000000" pitchFamily="2" charset="0"/>
              </a:rPr>
              <a:t>People use credit to buy something now and </a:t>
            </a:r>
            <a:r>
              <a:rPr lang="en-US" sz="1400" dirty="0">
                <a:latin typeface="Tahoma" panose="020B0604030504040204" pitchFamily="34" charset="0"/>
                <a:ea typeface="Tahoma" panose="020B0604030504040204" pitchFamily="34" charset="0"/>
                <a:cs typeface="Tahoma" panose="020B0604030504040204" pitchFamily="34" charset="0"/>
              </a:rPr>
              <a:t>________________________________ </a:t>
            </a:r>
            <a:r>
              <a:rPr lang="en-US" sz="1400" dirty="0" smtClean="0">
                <a:solidFill>
                  <a:sysClr val="windowText" lastClr="000000"/>
                </a:solidFill>
                <a:latin typeface="KBScaredStraight" panose="02000603000000000000" pitchFamily="2" charset="0"/>
                <a:ea typeface="KBScaredStraight" panose="02000603000000000000" pitchFamily="2" charset="0"/>
              </a:rPr>
              <a:t>. </a:t>
            </a:r>
            <a:endParaRPr lang="en-US" sz="1400" dirty="0">
              <a:solidFill>
                <a:sysClr val="windowText" lastClr="000000"/>
              </a:solidFill>
              <a:latin typeface="KBScaredStraight" panose="02000603000000000000" pitchFamily="2" charset="0"/>
              <a:ea typeface="KBScaredStraight" panose="02000603000000000000" pitchFamily="2" charset="0"/>
            </a:endParaRPr>
          </a:p>
          <a:p>
            <a:pPr marL="171450" indent="-171450">
              <a:buFont typeface="Arial" panose="020B0604020202020204" pitchFamily="34" charset="0"/>
              <a:buChar char="•"/>
            </a:pPr>
            <a:r>
              <a:rPr lang="en-US" sz="1400" dirty="0" smtClean="0">
                <a:solidFill>
                  <a:sysClr val="windowText" lastClr="000000"/>
                </a:solidFill>
                <a:latin typeface="KBScaredStraight" panose="02000603000000000000" pitchFamily="2" charset="0"/>
                <a:ea typeface="KBScaredStraight" panose="02000603000000000000" pitchFamily="2" charset="0"/>
              </a:rPr>
              <a:t>When </a:t>
            </a:r>
            <a:r>
              <a:rPr lang="en-US" sz="1400" dirty="0">
                <a:solidFill>
                  <a:sysClr val="windowText" lastClr="000000"/>
                </a:solidFill>
                <a:latin typeface="KBScaredStraight" panose="02000603000000000000" pitchFamily="2" charset="0"/>
                <a:ea typeface="KBScaredStraight" panose="02000603000000000000" pitchFamily="2" charset="0"/>
              </a:rPr>
              <a:t>you buy something using credit, you have to </a:t>
            </a:r>
            <a:r>
              <a:rPr lang="en-US" sz="1400" dirty="0">
                <a:latin typeface="Tahoma" panose="020B0604030504040204" pitchFamily="34" charset="0"/>
                <a:ea typeface="Tahoma" panose="020B0604030504040204" pitchFamily="34" charset="0"/>
                <a:cs typeface="Tahoma" panose="020B0604030504040204" pitchFamily="34" charset="0"/>
              </a:rPr>
              <a:t>________________________________ </a:t>
            </a:r>
            <a:r>
              <a:rPr lang="en-US" sz="1400" dirty="0" smtClean="0">
                <a:solidFill>
                  <a:sysClr val="windowText" lastClr="000000"/>
                </a:solidFill>
                <a:latin typeface="KBScaredStraight" panose="02000603000000000000" pitchFamily="2" charset="0"/>
                <a:ea typeface="KBScaredStraight" panose="02000603000000000000" pitchFamily="2" charset="0"/>
              </a:rPr>
              <a:t>that </a:t>
            </a:r>
            <a:r>
              <a:rPr lang="en-US" sz="1400" dirty="0">
                <a:solidFill>
                  <a:sysClr val="windowText" lastClr="000000"/>
                </a:solidFill>
                <a:latin typeface="KBScaredStraight" panose="02000603000000000000" pitchFamily="2" charset="0"/>
                <a:ea typeface="KBScaredStraight" panose="02000603000000000000" pitchFamily="2" charset="0"/>
              </a:rPr>
              <a:t>you borrowed, plus an additional amount in interest.</a:t>
            </a:r>
          </a:p>
          <a:p>
            <a:pPr marL="171450" indent="-171450">
              <a:buFont typeface="Arial" panose="020B0604020202020204" pitchFamily="34" charset="0"/>
              <a:buChar char="•"/>
            </a:pPr>
            <a:r>
              <a:rPr lang="en-US" sz="1400" dirty="0" smtClean="0">
                <a:solidFill>
                  <a:sysClr val="windowText" lastClr="000000"/>
                </a:solidFill>
                <a:latin typeface="KBScaredStraight" panose="02000603000000000000" pitchFamily="2" charset="0"/>
                <a:ea typeface="KBScaredStraight" panose="02000603000000000000" pitchFamily="2" charset="0"/>
              </a:rPr>
              <a:t>Interest </a:t>
            </a:r>
            <a:r>
              <a:rPr lang="en-US" sz="1400" dirty="0">
                <a:solidFill>
                  <a:sysClr val="windowText" lastClr="000000"/>
                </a:solidFill>
                <a:latin typeface="KBScaredStraight" panose="02000603000000000000" pitchFamily="2" charset="0"/>
                <a:ea typeface="KBScaredStraight" panose="02000603000000000000" pitchFamily="2" charset="0"/>
              </a:rPr>
              <a:t>is a </a:t>
            </a:r>
            <a:r>
              <a:rPr lang="en-US" sz="1400" dirty="0">
                <a:latin typeface="Tahoma" panose="020B0604030504040204" pitchFamily="34" charset="0"/>
                <a:ea typeface="Tahoma" panose="020B0604030504040204" pitchFamily="34" charset="0"/>
                <a:cs typeface="Tahoma" panose="020B0604030504040204" pitchFamily="34" charset="0"/>
              </a:rPr>
              <a:t>________________________________ </a:t>
            </a:r>
            <a:r>
              <a:rPr lang="en-US" sz="1400" dirty="0" smtClean="0">
                <a:solidFill>
                  <a:sysClr val="windowText" lastClr="000000"/>
                </a:solidFill>
                <a:latin typeface="KBScaredStraight" panose="02000603000000000000" pitchFamily="2" charset="0"/>
                <a:ea typeface="KBScaredStraight" panose="02000603000000000000" pitchFamily="2" charset="0"/>
              </a:rPr>
              <a:t>for </a:t>
            </a:r>
            <a:r>
              <a:rPr lang="en-US" sz="1400" dirty="0">
                <a:solidFill>
                  <a:sysClr val="windowText" lastClr="000000"/>
                </a:solidFill>
                <a:latin typeface="KBScaredStraight" panose="02000603000000000000" pitchFamily="2" charset="0"/>
                <a:ea typeface="KBScaredStraight" panose="02000603000000000000" pitchFamily="2" charset="0"/>
              </a:rPr>
              <a:t>the use of someone else’s money.</a:t>
            </a:r>
          </a:p>
          <a:p>
            <a:pPr marL="171450" indent="-171450">
              <a:buFont typeface="Arial" panose="020B0604020202020204" pitchFamily="34" charset="0"/>
              <a:buChar char="•"/>
            </a:pPr>
            <a:r>
              <a:rPr lang="en-US" sz="1400" dirty="0" smtClean="0">
                <a:solidFill>
                  <a:sysClr val="windowText" lastClr="000000"/>
                </a:solidFill>
                <a:latin typeface="KBScaredStraight" panose="02000603000000000000" pitchFamily="2" charset="0"/>
                <a:ea typeface="KBScaredStraight" panose="02000603000000000000" pitchFamily="2" charset="0"/>
              </a:rPr>
              <a:t>People </a:t>
            </a:r>
            <a:r>
              <a:rPr lang="en-US" sz="1400" dirty="0">
                <a:solidFill>
                  <a:sysClr val="windowText" lastClr="000000"/>
                </a:solidFill>
                <a:latin typeface="KBScaredStraight" panose="02000603000000000000" pitchFamily="2" charset="0"/>
                <a:ea typeface="KBScaredStraight" panose="02000603000000000000" pitchFamily="2" charset="0"/>
              </a:rPr>
              <a:t>who can borrow money with a </a:t>
            </a:r>
            <a:r>
              <a:rPr lang="en-US" sz="1400" dirty="0">
                <a:latin typeface="Tahoma" panose="020B0604030504040204" pitchFamily="34" charset="0"/>
                <a:ea typeface="Tahoma" panose="020B0604030504040204" pitchFamily="34" charset="0"/>
                <a:cs typeface="Tahoma" panose="020B0604030504040204" pitchFamily="34" charset="0"/>
              </a:rPr>
              <a:t>________________________________ </a:t>
            </a:r>
            <a:r>
              <a:rPr lang="en-US" sz="1400" dirty="0" smtClean="0">
                <a:solidFill>
                  <a:sysClr val="windowText" lastClr="000000"/>
                </a:solidFill>
                <a:latin typeface="KBScaredStraight" panose="02000603000000000000" pitchFamily="2" charset="0"/>
                <a:ea typeface="KBScaredStraight" panose="02000603000000000000" pitchFamily="2" charset="0"/>
              </a:rPr>
              <a:t>are </a:t>
            </a:r>
            <a:r>
              <a:rPr lang="en-US" sz="1400" dirty="0">
                <a:solidFill>
                  <a:sysClr val="windowText" lastClr="000000"/>
                </a:solidFill>
                <a:latin typeface="KBScaredStraight" panose="02000603000000000000" pitchFamily="2" charset="0"/>
                <a:ea typeface="KBScaredStraight" panose="02000603000000000000" pitchFamily="2" charset="0"/>
              </a:rPr>
              <a:t>said to have good credit, while those who cannot borrow such amounts are said to have bad credit</a:t>
            </a:r>
            <a:r>
              <a:rPr lang="en-US" sz="1400" dirty="0" smtClean="0">
                <a:solidFill>
                  <a:sysClr val="windowText" lastClr="000000"/>
                </a:solidFill>
                <a:latin typeface="KBScaredStraight" panose="02000603000000000000" pitchFamily="2" charset="0"/>
                <a:ea typeface="KBScaredStraight" panose="02000603000000000000" pitchFamily="2" charset="0"/>
              </a:rPr>
              <a:t>.</a:t>
            </a:r>
          </a:p>
          <a:p>
            <a:pPr marL="171450" indent="-171450">
              <a:buFont typeface="Arial" panose="020B0604020202020204" pitchFamily="34" charset="0"/>
              <a:buChar char="•"/>
            </a:pPr>
            <a:r>
              <a:rPr lang="en-US" sz="1400" dirty="0">
                <a:solidFill>
                  <a:sysClr val="windowText" lastClr="000000"/>
                </a:solidFill>
                <a:latin typeface="KBScaredStraight" panose="02000603000000000000" pitchFamily="2" charset="0"/>
                <a:ea typeface="KBScaredStraight" panose="02000603000000000000" pitchFamily="2" charset="0"/>
              </a:rPr>
              <a:t>While credit is extremely useful to the economy, </a:t>
            </a:r>
            <a:r>
              <a:rPr lang="en-US" sz="1400" dirty="0">
                <a:latin typeface="Tahoma" panose="020B0604030504040204" pitchFamily="34" charset="0"/>
                <a:ea typeface="Tahoma" panose="020B0604030504040204" pitchFamily="34" charset="0"/>
                <a:cs typeface="Tahoma" panose="020B0604030504040204" pitchFamily="34" charset="0"/>
              </a:rPr>
              <a:t>________________________________ </a:t>
            </a:r>
            <a:r>
              <a:rPr lang="en-US" sz="1400" dirty="0" smtClean="0">
                <a:solidFill>
                  <a:sysClr val="windowText" lastClr="000000"/>
                </a:solidFill>
                <a:latin typeface="KBScaredStraight" panose="02000603000000000000" pitchFamily="2" charset="0"/>
                <a:ea typeface="KBScaredStraight" panose="02000603000000000000" pitchFamily="2" charset="0"/>
              </a:rPr>
              <a:t>can </a:t>
            </a:r>
            <a:r>
              <a:rPr lang="en-US" sz="1400" dirty="0">
                <a:solidFill>
                  <a:sysClr val="windowText" lastClr="000000"/>
                </a:solidFill>
                <a:latin typeface="KBScaredStraight" panose="02000603000000000000" pitchFamily="2" charset="0"/>
                <a:ea typeface="KBScaredStraight" panose="02000603000000000000" pitchFamily="2" charset="0"/>
              </a:rPr>
              <a:t>be a problem for people, businesses, and the government. </a:t>
            </a:r>
          </a:p>
          <a:p>
            <a:pPr marL="171450" indent="-171450">
              <a:buFont typeface="Arial" panose="020B0604020202020204" pitchFamily="34" charset="0"/>
              <a:buChar char="•"/>
            </a:pPr>
            <a:r>
              <a:rPr lang="en-US" sz="1400" dirty="0" smtClean="0">
                <a:solidFill>
                  <a:sysClr val="windowText" lastClr="000000"/>
                </a:solidFill>
                <a:latin typeface="KBScaredStraight" panose="02000603000000000000" pitchFamily="2" charset="0"/>
                <a:ea typeface="KBScaredStraight" panose="02000603000000000000" pitchFamily="2" charset="0"/>
              </a:rPr>
              <a:t>Credit </a:t>
            </a:r>
            <a:r>
              <a:rPr lang="en-US" sz="1400" dirty="0">
                <a:solidFill>
                  <a:sysClr val="windowText" lastClr="000000"/>
                </a:solidFill>
                <a:latin typeface="KBScaredStraight" panose="02000603000000000000" pitchFamily="2" charset="0"/>
                <a:ea typeface="KBScaredStraight" panose="02000603000000000000" pitchFamily="2" charset="0"/>
              </a:rPr>
              <a:t>should not be used to pay for goods or consumption in the present that were </a:t>
            </a:r>
            <a:r>
              <a:rPr lang="en-US" sz="1400" dirty="0" smtClean="0">
                <a:latin typeface="Tahoma" panose="020B0604030504040204" pitchFamily="34" charset="0"/>
                <a:ea typeface="Tahoma" panose="020B0604030504040204" pitchFamily="34" charset="0"/>
                <a:cs typeface="Tahoma" panose="020B0604030504040204" pitchFamily="34" charset="0"/>
              </a:rPr>
              <a:t>_____________________________________________________________ </a:t>
            </a:r>
            <a:r>
              <a:rPr lang="en-US" sz="1400" dirty="0" smtClean="0">
                <a:solidFill>
                  <a:sysClr val="windowText" lastClr="000000"/>
                </a:solidFill>
                <a:latin typeface="KBScaredStraight" panose="02000603000000000000" pitchFamily="2" charset="0"/>
                <a:ea typeface="KBScaredStraight" panose="02000603000000000000" pitchFamily="2" charset="0"/>
              </a:rPr>
              <a:t>. </a:t>
            </a:r>
          </a:p>
          <a:p>
            <a:pPr marL="171450" indent="-171450">
              <a:buFont typeface="Arial" panose="020B0604020202020204" pitchFamily="34" charset="0"/>
              <a:buChar char="•"/>
            </a:pPr>
            <a:endParaRPr lang="en-US" sz="1400" dirty="0">
              <a:solidFill>
                <a:sysClr val="windowText" lastClr="000000"/>
              </a:solidFill>
              <a:latin typeface="KBScaredStraight" panose="02000603000000000000" pitchFamily="2" charset="0"/>
              <a:ea typeface="KBScaredStraight" panose="02000603000000000000" pitchFamily="2" charset="0"/>
            </a:endParaRPr>
          </a:p>
          <a:p>
            <a:r>
              <a:rPr lang="en-US" sz="1400" b="1" dirty="0" smtClean="0">
                <a:latin typeface="KBScaredStraight" panose="02000603000000000000" pitchFamily="2" charset="0"/>
                <a:ea typeface="KBScaredStraight" panose="02000603000000000000" pitchFamily="2" charset="0"/>
              </a:rPr>
              <a:t>Key Terms</a:t>
            </a:r>
          </a:p>
          <a:p>
            <a:pPr marL="514350" indent="-514350">
              <a:buFont typeface="+mj-lt"/>
              <a:buAutoNum type="arabicPeriod"/>
            </a:pPr>
            <a:r>
              <a:rPr lang="en-US" sz="1400" b="1" dirty="0">
                <a:latin typeface="KBScaredStraight" panose="02000603000000000000" pitchFamily="2" charset="0"/>
                <a:ea typeface="KBScaredStraight" panose="02000603000000000000" pitchFamily="2" charset="0"/>
              </a:rPr>
              <a:t>Income</a:t>
            </a:r>
            <a:r>
              <a:rPr lang="en-US" sz="1400" dirty="0">
                <a:latin typeface="KBScaredStraight" panose="02000603000000000000" pitchFamily="2" charset="0"/>
                <a:ea typeface="KBScaredStraight" panose="02000603000000000000" pitchFamily="2" charset="0"/>
              </a:rPr>
              <a:t>: Money that you </a:t>
            </a:r>
            <a:r>
              <a:rPr lang="en-US" sz="1400" dirty="0">
                <a:latin typeface="Tahoma" panose="020B0604030504040204" pitchFamily="34" charset="0"/>
                <a:ea typeface="Tahoma" panose="020B0604030504040204" pitchFamily="34" charset="0"/>
                <a:cs typeface="Tahoma" panose="020B0604030504040204" pitchFamily="34" charset="0"/>
              </a:rPr>
              <a:t>________________________________ </a:t>
            </a:r>
            <a:r>
              <a:rPr lang="en-US" sz="1400" dirty="0" smtClean="0">
                <a:latin typeface="KBScaredStraight" panose="02000603000000000000" pitchFamily="2" charset="0"/>
                <a:ea typeface="KBScaredStraight" panose="02000603000000000000" pitchFamily="2" charset="0"/>
              </a:rPr>
              <a:t>or </a:t>
            </a:r>
            <a:r>
              <a:rPr lang="en-US" sz="1400" dirty="0">
                <a:latin typeface="KBScaredStraight" panose="02000603000000000000" pitchFamily="2" charset="0"/>
                <a:ea typeface="KBScaredStraight" panose="02000603000000000000" pitchFamily="2" charset="0"/>
              </a:rPr>
              <a:t>gain from investments.</a:t>
            </a:r>
          </a:p>
          <a:p>
            <a:pPr marL="457200" indent="-457200">
              <a:buFont typeface="+mj-lt"/>
              <a:buAutoNum type="arabicPeriod"/>
            </a:pPr>
            <a:endParaRPr lang="en-US" sz="1400" dirty="0">
              <a:latin typeface="KBScaredStraight" panose="02000603000000000000" pitchFamily="2" charset="0"/>
              <a:ea typeface="KBScaredStraight" panose="02000603000000000000" pitchFamily="2" charset="0"/>
            </a:endParaRPr>
          </a:p>
          <a:p>
            <a:pPr marL="514350" indent="-514350">
              <a:buFont typeface="+mj-lt"/>
              <a:buAutoNum type="arabicPeriod"/>
            </a:pPr>
            <a:r>
              <a:rPr lang="en-US" sz="1400" b="1" dirty="0">
                <a:latin typeface="KBScaredStraight" panose="02000603000000000000" pitchFamily="2" charset="0"/>
                <a:ea typeface="KBScaredStraight" panose="02000603000000000000" pitchFamily="2" charset="0"/>
              </a:rPr>
              <a:t>Spending</a:t>
            </a:r>
            <a:r>
              <a:rPr lang="en-US" sz="1400" dirty="0">
                <a:latin typeface="KBScaredStraight" panose="02000603000000000000" pitchFamily="2" charset="0"/>
                <a:ea typeface="KBScaredStraight" panose="02000603000000000000" pitchFamily="2" charset="0"/>
              </a:rPr>
              <a:t>: </a:t>
            </a:r>
            <a:r>
              <a:rPr lang="en-US" sz="1400" dirty="0">
                <a:latin typeface="Tahoma" panose="020B0604030504040204" pitchFamily="34" charset="0"/>
                <a:ea typeface="Tahoma" panose="020B0604030504040204" pitchFamily="34" charset="0"/>
                <a:cs typeface="Tahoma" panose="020B0604030504040204" pitchFamily="34" charset="0"/>
              </a:rPr>
              <a:t>________________________________ </a:t>
            </a:r>
            <a:r>
              <a:rPr lang="en-US" sz="1400" dirty="0" smtClean="0">
                <a:latin typeface="KBScaredStraight" panose="02000603000000000000" pitchFamily="2" charset="0"/>
                <a:ea typeface="KBScaredStraight" panose="02000603000000000000" pitchFamily="2" charset="0"/>
              </a:rPr>
              <a:t>in </a:t>
            </a:r>
            <a:r>
              <a:rPr lang="en-US" sz="1400" dirty="0">
                <a:latin typeface="KBScaredStraight" panose="02000603000000000000" pitchFamily="2" charset="0"/>
                <a:ea typeface="KBScaredStraight" panose="02000603000000000000" pitchFamily="2" charset="0"/>
              </a:rPr>
              <a:t>exchange for goods or services.</a:t>
            </a:r>
          </a:p>
          <a:p>
            <a:pPr marL="514350" indent="-514350">
              <a:buFont typeface="+mj-lt"/>
              <a:buAutoNum type="arabicPeriod"/>
            </a:pPr>
            <a:endParaRPr lang="en-US" sz="1400" dirty="0">
              <a:latin typeface="KBScaredStraight" panose="02000603000000000000" pitchFamily="2" charset="0"/>
              <a:ea typeface="KBScaredStraight" panose="02000603000000000000" pitchFamily="2" charset="0"/>
            </a:endParaRPr>
          </a:p>
          <a:p>
            <a:pPr marL="514350" indent="-514350">
              <a:buFont typeface="+mj-lt"/>
              <a:buAutoNum type="arabicPeriod"/>
            </a:pPr>
            <a:r>
              <a:rPr lang="en-US" sz="1400" b="1" dirty="0">
                <a:latin typeface="KBScaredStraight" panose="02000603000000000000" pitchFamily="2" charset="0"/>
                <a:ea typeface="KBScaredStraight" panose="02000603000000000000" pitchFamily="2" charset="0"/>
              </a:rPr>
              <a:t>Budget</a:t>
            </a:r>
            <a:r>
              <a:rPr lang="en-US" sz="1400" dirty="0">
                <a:latin typeface="KBScaredStraight" panose="02000603000000000000" pitchFamily="2" charset="0"/>
                <a:ea typeface="KBScaredStraight" panose="02000603000000000000" pitchFamily="2" charset="0"/>
              </a:rPr>
              <a:t>: A plan for </a:t>
            </a:r>
            <a:r>
              <a:rPr lang="en-US" sz="1400" dirty="0">
                <a:latin typeface="Tahoma" panose="020B0604030504040204" pitchFamily="34" charset="0"/>
                <a:ea typeface="Tahoma" panose="020B0604030504040204" pitchFamily="34" charset="0"/>
                <a:cs typeface="Tahoma" panose="020B0604030504040204" pitchFamily="34" charset="0"/>
              </a:rPr>
              <a:t>________________________________ </a:t>
            </a:r>
            <a:r>
              <a:rPr lang="en-US" sz="1400" dirty="0" smtClean="0">
                <a:latin typeface="KBScaredStraight" panose="02000603000000000000" pitchFamily="2" charset="0"/>
                <a:ea typeface="KBScaredStraight" panose="02000603000000000000" pitchFamily="2" charset="0"/>
              </a:rPr>
              <a:t>income</a:t>
            </a:r>
            <a:r>
              <a:rPr lang="en-US" sz="1400" dirty="0">
                <a:latin typeface="KBScaredStraight" panose="02000603000000000000" pitchFamily="2" charset="0"/>
                <a:ea typeface="KBScaredStraight" panose="02000603000000000000" pitchFamily="2" charset="0"/>
              </a:rPr>
              <a:t>.</a:t>
            </a:r>
          </a:p>
          <a:p>
            <a:pPr marL="457200" indent="-457200">
              <a:buFont typeface="+mj-lt"/>
              <a:buAutoNum type="arabicPeriod"/>
            </a:pPr>
            <a:endParaRPr lang="en-US" sz="1400" dirty="0">
              <a:latin typeface="KBScaredStraight" panose="02000603000000000000" pitchFamily="2" charset="0"/>
              <a:ea typeface="KBScaredStraight" panose="02000603000000000000" pitchFamily="2" charset="0"/>
            </a:endParaRPr>
          </a:p>
          <a:p>
            <a:pPr marL="514350" indent="-514350">
              <a:buFont typeface="+mj-lt"/>
              <a:buAutoNum type="arabicPeriod"/>
            </a:pPr>
            <a:r>
              <a:rPr lang="en-US" sz="1400" b="1" dirty="0">
                <a:latin typeface="KBScaredStraight" panose="02000603000000000000" pitchFamily="2" charset="0"/>
                <a:ea typeface="KBScaredStraight" panose="02000603000000000000" pitchFamily="2" charset="0"/>
              </a:rPr>
              <a:t>Credit</a:t>
            </a:r>
            <a:r>
              <a:rPr lang="en-US" sz="1400" dirty="0">
                <a:latin typeface="KBScaredStraight" panose="02000603000000000000" pitchFamily="2" charset="0"/>
                <a:ea typeface="KBScaredStraight" panose="02000603000000000000" pitchFamily="2" charset="0"/>
              </a:rPr>
              <a:t>: </a:t>
            </a:r>
            <a:r>
              <a:rPr lang="en-US" sz="1400" dirty="0">
                <a:latin typeface="Tahoma" panose="020B0604030504040204" pitchFamily="34" charset="0"/>
                <a:ea typeface="Tahoma" panose="020B0604030504040204" pitchFamily="34" charset="0"/>
                <a:cs typeface="Tahoma" panose="020B0604030504040204" pitchFamily="34" charset="0"/>
              </a:rPr>
              <a:t>________________________________ </a:t>
            </a:r>
            <a:r>
              <a:rPr lang="en-US" sz="1400" dirty="0" smtClean="0">
                <a:latin typeface="KBScaredStraight" panose="02000603000000000000" pitchFamily="2" charset="0"/>
                <a:ea typeface="KBScaredStraight" panose="02000603000000000000" pitchFamily="2" charset="0"/>
              </a:rPr>
              <a:t>and </a:t>
            </a:r>
            <a:r>
              <a:rPr lang="en-US" sz="1400" dirty="0">
                <a:latin typeface="KBScaredStraight" panose="02000603000000000000" pitchFamily="2" charset="0"/>
                <a:ea typeface="KBScaredStraight" panose="02000603000000000000" pitchFamily="2" charset="0"/>
              </a:rPr>
              <a:t>paying for it (plus interest) later.</a:t>
            </a:r>
          </a:p>
          <a:p>
            <a:pPr marL="514350" indent="-514350">
              <a:buFont typeface="+mj-lt"/>
              <a:buAutoNum type="arabicPeriod"/>
            </a:pPr>
            <a:endParaRPr lang="en-US" sz="1400" dirty="0">
              <a:latin typeface="KBScaredStraight" panose="02000603000000000000" pitchFamily="2" charset="0"/>
              <a:ea typeface="KBScaredStraight" panose="02000603000000000000" pitchFamily="2" charset="0"/>
            </a:endParaRPr>
          </a:p>
          <a:p>
            <a:pPr marL="514350" indent="-514350">
              <a:buFont typeface="+mj-lt"/>
              <a:buAutoNum type="arabicPeriod"/>
            </a:pPr>
            <a:r>
              <a:rPr lang="en-US" sz="1400" b="1" dirty="0">
                <a:latin typeface="KBScaredStraight" panose="02000603000000000000" pitchFamily="2" charset="0"/>
                <a:ea typeface="KBScaredStraight" panose="02000603000000000000" pitchFamily="2" charset="0"/>
              </a:rPr>
              <a:t>Saving</a:t>
            </a:r>
            <a:r>
              <a:rPr lang="en-US" sz="1400" dirty="0">
                <a:latin typeface="KBScaredStraight" panose="02000603000000000000" pitchFamily="2" charset="0"/>
                <a:ea typeface="KBScaredStraight" panose="02000603000000000000" pitchFamily="2" charset="0"/>
              </a:rPr>
              <a:t>: </a:t>
            </a:r>
            <a:r>
              <a:rPr lang="en-US" sz="1400" dirty="0">
                <a:latin typeface="Tahoma" panose="020B0604030504040204" pitchFamily="34" charset="0"/>
                <a:ea typeface="Tahoma" panose="020B0604030504040204" pitchFamily="34" charset="0"/>
                <a:cs typeface="Tahoma" panose="020B0604030504040204" pitchFamily="34" charset="0"/>
              </a:rPr>
              <a:t>________________________________ </a:t>
            </a:r>
            <a:r>
              <a:rPr lang="en-US" sz="1400" dirty="0" smtClean="0">
                <a:latin typeface="KBScaredStraight" panose="02000603000000000000" pitchFamily="2" charset="0"/>
                <a:ea typeface="KBScaredStraight" panose="02000603000000000000" pitchFamily="2" charset="0"/>
              </a:rPr>
              <a:t>after </a:t>
            </a:r>
            <a:r>
              <a:rPr lang="en-US" sz="1400" dirty="0">
                <a:latin typeface="KBScaredStraight" panose="02000603000000000000" pitchFamily="2" charset="0"/>
                <a:ea typeface="KBScaredStraight" panose="02000603000000000000" pitchFamily="2" charset="0"/>
              </a:rPr>
              <a:t>buying what is needed and wanted.</a:t>
            </a:r>
          </a:p>
          <a:p>
            <a:pPr marL="457200" indent="-457200">
              <a:buFont typeface="+mj-lt"/>
              <a:buAutoNum type="arabicPeriod"/>
            </a:pPr>
            <a:endParaRPr lang="en-US" sz="1400" dirty="0">
              <a:latin typeface="KBScaredStraight" panose="02000603000000000000" pitchFamily="2" charset="0"/>
              <a:ea typeface="KBScaredStraight" panose="02000603000000000000" pitchFamily="2" charset="0"/>
            </a:endParaRPr>
          </a:p>
          <a:p>
            <a:pPr marL="514350" indent="-514350">
              <a:buFont typeface="+mj-lt"/>
              <a:buAutoNum type="arabicPeriod"/>
            </a:pPr>
            <a:r>
              <a:rPr lang="en-US" sz="1400" b="1" dirty="0">
                <a:latin typeface="KBScaredStraight" panose="02000603000000000000" pitchFamily="2" charset="0"/>
                <a:ea typeface="KBScaredStraight" panose="02000603000000000000" pitchFamily="2" charset="0"/>
              </a:rPr>
              <a:t>Investing</a:t>
            </a:r>
            <a:r>
              <a:rPr lang="en-US" sz="1400" dirty="0">
                <a:latin typeface="KBScaredStraight" panose="02000603000000000000" pitchFamily="2" charset="0"/>
                <a:ea typeface="KBScaredStraight" panose="02000603000000000000" pitchFamily="2" charset="0"/>
              </a:rPr>
              <a:t>: Putting money to use in something that offers potentially </a:t>
            </a:r>
            <a:r>
              <a:rPr lang="en-US" sz="1400" dirty="0">
                <a:latin typeface="Tahoma" panose="020B0604030504040204" pitchFamily="34" charset="0"/>
                <a:ea typeface="Tahoma" panose="020B0604030504040204" pitchFamily="34" charset="0"/>
                <a:cs typeface="Tahoma" panose="020B0604030504040204" pitchFamily="34" charset="0"/>
              </a:rPr>
              <a:t>________________________________ </a:t>
            </a:r>
            <a:r>
              <a:rPr lang="en-US" sz="1400" dirty="0" smtClean="0">
                <a:latin typeface="KBScaredStraight" panose="02000603000000000000" pitchFamily="2" charset="0"/>
                <a:ea typeface="KBScaredStraight" panose="02000603000000000000" pitchFamily="2" charset="0"/>
              </a:rPr>
              <a:t>.</a:t>
            </a:r>
            <a:endParaRPr lang="en-US" sz="1250" dirty="0">
              <a:solidFill>
                <a:sysClr val="windowText" lastClr="000000"/>
              </a:solidFill>
              <a:latin typeface="KBScaredStraight" panose="02000603000000000000" pitchFamily="2" charset="0"/>
              <a:ea typeface="KBScaredStraight" panose="02000603000000000000" pitchFamily="2" charset="0"/>
            </a:endParaRPr>
          </a:p>
        </p:txBody>
      </p:sp>
      <p:sp>
        <p:nvSpPr>
          <p:cNvPr id="7" name="TextBox 6"/>
          <p:cNvSpPr txBox="1"/>
          <p:nvPr/>
        </p:nvSpPr>
        <p:spPr>
          <a:xfrm rot="5400000">
            <a:off x="-1188127" y="1188123"/>
            <a:ext cx="2653250" cy="276999"/>
          </a:xfrm>
          <a:prstGeom prst="rect">
            <a:avLst/>
          </a:prstGeom>
          <a:noFill/>
        </p:spPr>
        <p:txBody>
          <a:bodyPr wrap="square" rtlCol="0">
            <a:spAutoFit/>
          </a:bodyPr>
          <a:lstStyle/>
          <a:p>
            <a:r>
              <a:rPr lang="en-US" sz="1200" dirty="0" smtClean="0">
                <a:latin typeface="KBScaredStraight" panose="02000603000000000000" pitchFamily="2" charset="0"/>
                <a:ea typeface="KBScaredStraight" panose="02000603000000000000" pitchFamily="2" charset="0"/>
              </a:rPr>
              <a:t>© 2015 Brain Wrinkles</a:t>
            </a:r>
            <a:endParaRPr lang="en-US" sz="1200" dirty="0">
              <a:latin typeface="KBScaredStraight" panose="02000603000000000000" pitchFamily="2" charset="0"/>
              <a:ea typeface="KBScaredStraight" panose="02000603000000000000" pitchFamily="2" charset="0"/>
            </a:endParaRPr>
          </a:p>
        </p:txBody>
      </p:sp>
      <p:sp>
        <p:nvSpPr>
          <p:cNvPr id="8" name="Rectangle 7"/>
          <p:cNvSpPr/>
          <p:nvPr/>
        </p:nvSpPr>
        <p:spPr>
          <a:xfrm>
            <a:off x="276998" y="123732"/>
            <a:ext cx="11728762" cy="658368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024737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6858000"/>
          </a:xfrm>
          <a:prstGeom prst="rect">
            <a:avLst/>
          </a:prstGeom>
          <a:blipFill dpi="0" rotWithShape="1">
            <a:blip r:embed="rId2"/>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390"/>
              </a:solidFill>
            </a:endParaRPr>
          </a:p>
        </p:txBody>
      </p:sp>
      <p:sp>
        <p:nvSpPr>
          <p:cNvPr id="7" name="Oval 6"/>
          <p:cNvSpPr/>
          <p:nvPr/>
        </p:nvSpPr>
        <p:spPr>
          <a:xfrm>
            <a:off x="2251636" y="-411480"/>
            <a:ext cx="7680960" cy="7680960"/>
          </a:xfrm>
          <a:prstGeom prst="ellipse">
            <a:avLst/>
          </a:prstGeom>
          <a:solidFill>
            <a:srgbClr val="01B488"/>
          </a:solidFill>
          <a:ln w="5715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p:cNvSpPr/>
          <p:nvPr/>
        </p:nvSpPr>
        <p:spPr>
          <a:xfrm>
            <a:off x="2438398" y="-228600"/>
            <a:ext cx="7315200" cy="7315200"/>
          </a:xfrm>
          <a:prstGeom prst="ellipse">
            <a:avLst/>
          </a:prstGeom>
          <a:solidFill>
            <a:srgbClr val="0F6295"/>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5" name="Rectangle 4"/>
          <p:cNvSpPr/>
          <p:nvPr/>
        </p:nvSpPr>
        <p:spPr>
          <a:xfrm>
            <a:off x="2479063" y="1201193"/>
            <a:ext cx="7224542" cy="3785652"/>
          </a:xfrm>
          <a:prstGeom prst="rect">
            <a:avLst/>
          </a:prstGeom>
          <a:noFill/>
        </p:spPr>
        <p:txBody>
          <a:bodyPr wrap="none" lIns="91440" tIns="45720" rIns="91440" bIns="45720">
            <a:spAutoFit/>
          </a:bodyPr>
          <a:lstStyle/>
          <a:p>
            <a:pPr algn="ctr"/>
            <a:r>
              <a:rPr lang="en-US" sz="12000" b="1" cap="none" spc="0" dirty="0" smtClean="0">
                <a:ln w="57150">
                  <a:solidFill>
                    <a:sysClr val="windowText" lastClr="000000"/>
                  </a:solidFill>
                  <a:prstDash val="solid"/>
                </a:ln>
                <a:solidFill>
                  <a:schemeClr val="bg1"/>
                </a:solidFill>
                <a:effectLst>
                  <a:glow rad="139700">
                    <a:srgbClr val="01B488"/>
                  </a:glow>
                  <a:outerShdw blurRad="38100" dist="22860" dir="5400000" algn="tl" rotWithShape="0">
                    <a:srgbClr val="000000">
                      <a:alpha val="30000"/>
                    </a:srgbClr>
                  </a:outerShdw>
                </a:effectLst>
                <a:latin typeface="KG Second Chances Solid" panose="02000000000000000000" pitchFamily="2" charset="0"/>
              </a:rPr>
              <a:t>Personal</a:t>
            </a:r>
          </a:p>
          <a:p>
            <a:pPr algn="ctr"/>
            <a:r>
              <a:rPr lang="en-US" sz="12000" b="1" dirty="0" smtClean="0">
                <a:ln w="57150">
                  <a:solidFill>
                    <a:sysClr val="windowText" lastClr="000000"/>
                  </a:solidFill>
                  <a:prstDash val="solid"/>
                </a:ln>
                <a:solidFill>
                  <a:schemeClr val="bg1"/>
                </a:solidFill>
                <a:effectLst>
                  <a:glow rad="139700">
                    <a:srgbClr val="01B488"/>
                  </a:glow>
                  <a:outerShdw blurRad="38100" dist="22860" dir="5400000" algn="tl" rotWithShape="0">
                    <a:srgbClr val="000000">
                      <a:alpha val="30000"/>
                    </a:srgbClr>
                  </a:outerShdw>
                </a:effectLst>
                <a:latin typeface="KG Second Chances Solid" panose="02000000000000000000" pitchFamily="2" charset="0"/>
              </a:rPr>
              <a:t>Finance</a:t>
            </a:r>
            <a:endParaRPr lang="en-US" sz="12000" b="1" cap="none" spc="0" dirty="0">
              <a:ln w="57150">
                <a:solidFill>
                  <a:sysClr val="windowText" lastClr="000000"/>
                </a:solidFill>
                <a:prstDash val="solid"/>
              </a:ln>
              <a:solidFill>
                <a:schemeClr val="bg1"/>
              </a:solidFill>
              <a:effectLst>
                <a:glow rad="139700">
                  <a:srgbClr val="01B488"/>
                </a:glow>
                <a:outerShdw blurRad="38100" dist="22860" dir="5400000" algn="tl" rotWithShape="0">
                  <a:srgbClr val="000000">
                    <a:alpha val="30000"/>
                  </a:srgbClr>
                </a:outerShdw>
              </a:effectLst>
              <a:latin typeface="KG Second Chances Solid" panose="02000000000000000000" pitchFamily="2" charset="0"/>
            </a:endParaRPr>
          </a:p>
        </p:txBody>
      </p:sp>
      <p:sp>
        <p:nvSpPr>
          <p:cNvPr id="8" name="Rectangle 7"/>
          <p:cNvSpPr/>
          <p:nvPr/>
        </p:nvSpPr>
        <p:spPr>
          <a:xfrm>
            <a:off x="-3884" y="0"/>
            <a:ext cx="12192000" cy="6858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6406" y="6624342"/>
            <a:ext cx="2653250" cy="276999"/>
          </a:xfrm>
          <a:prstGeom prst="rect">
            <a:avLst/>
          </a:prstGeom>
          <a:noFill/>
        </p:spPr>
        <p:txBody>
          <a:bodyPr wrap="square" rtlCol="0">
            <a:spAutoFit/>
          </a:bodyPr>
          <a:lstStyle/>
          <a:p>
            <a:r>
              <a:rPr lang="en-US" sz="1200" dirty="0" smtClean="0">
                <a:latin typeface="KBScaredStraight" panose="02000603000000000000" pitchFamily="2" charset="0"/>
                <a:ea typeface="KBScaredStraight" panose="02000603000000000000" pitchFamily="2" charset="0"/>
              </a:rPr>
              <a:t>© 2015 Brain Wrinkles</a:t>
            </a:r>
            <a:endParaRPr lang="en-US" sz="1200" dirty="0">
              <a:latin typeface="KBScaredStraight" panose="02000603000000000000" pitchFamily="2" charset="0"/>
              <a:ea typeface="KBScaredStraight" panose="02000603000000000000" pitchFamily="2" charset="0"/>
            </a:endParaRPr>
          </a:p>
        </p:txBody>
      </p:sp>
      <p:sp>
        <p:nvSpPr>
          <p:cNvPr id="9" name="TextBox 8"/>
          <p:cNvSpPr txBox="1"/>
          <p:nvPr/>
        </p:nvSpPr>
        <p:spPr>
          <a:xfrm>
            <a:off x="749015" y="60200"/>
            <a:ext cx="10686197" cy="646331"/>
          </a:xfrm>
          <a:prstGeom prst="rect">
            <a:avLst/>
          </a:prstGeom>
          <a:noFill/>
        </p:spPr>
        <p:txBody>
          <a:bodyPr wrap="square" rtlCol="0">
            <a:spAutoFit/>
          </a:bodyPr>
          <a:lstStyle/>
          <a:p>
            <a:pPr algn="ctr"/>
            <a:r>
              <a:rPr lang="en-US" sz="3600" dirty="0" smtClean="0">
                <a:latin typeface="KBScaredStraight" panose="02000603000000000000" pitchFamily="2" charset="0"/>
                <a:ea typeface="KBScaredStraight" panose="02000603000000000000" pitchFamily="2" charset="0"/>
              </a:rPr>
              <a:t>SS6E4 &amp; SS7E4</a:t>
            </a:r>
            <a:endParaRPr lang="en-US" sz="3600" dirty="0">
              <a:latin typeface="KBScaredStraight" panose="02000603000000000000" pitchFamily="2" charset="0"/>
              <a:ea typeface="KBScaredStraight" panose="02000603000000000000" pitchFamily="2" charset="0"/>
            </a:endParaRPr>
          </a:p>
        </p:txBody>
      </p:sp>
      <p:sp>
        <p:nvSpPr>
          <p:cNvPr id="12" name="TextBox 11"/>
          <p:cNvSpPr txBox="1"/>
          <p:nvPr/>
        </p:nvSpPr>
        <p:spPr>
          <a:xfrm>
            <a:off x="748235" y="5125345"/>
            <a:ext cx="10686197" cy="1754326"/>
          </a:xfrm>
          <a:prstGeom prst="rect">
            <a:avLst/>
          </a:prstGeom>
          <a:noFill/>
        </p:spPr>
        <p:txBody>
          <a:bodyPr wrap="square" rtlCol="0">
            <a:spAutoFit/>
          </a:bodyPr>
          <a:lstStyle/>
          <a:p>
            <a:pPr algn="ctr"/>
            <a:r>
              <a:rPr lang="en-US" sz="5400" dirty="0" smtClean="0">
                <a:ln w="19050">
                  <a:noFill/>
                </a:ln>
                <a:effectLst/>
                <a:latin typeface="KG Eyes Wide Open" panose="02000506000000020004" pitchFamily="2" charset="0"/>
              </a:rPr>
              <a:t>Money Management</a:t>
            </a:r>
          </a:p>
          <a:p>
            <a:pPr algn="ctr"/>
            <a:r>
              <a:rPr lang="en-US" sz="5400" dirty="0" smtClean="0">
                <a:ln w="19050">
                  <a:noFill/>
                </a:ln>
                <a:latin typeface="KG Eyes Wide Open" panose="02000506000000020004" pitchFamily="2" charset="0"/>
              </a:rPr>
              <a:t>Choices</a:t>
            </a:r>
            <a:endParaRPr lang="en-US" sz="5400" dirty="0">
              <a:ln w="19050">
                <a:noFill/>
              </a:ln>
              <a:effectLst/>
              <a:latin typeface="KG Eyes Wide Open" panose="02000506000000020004" pitchFamily="2" charset="0"/>
            </a:endParaRPr>
          </a:p>
        </p:txBody>
      </p:sp>
    </p:spTree>
    <p:extLst>
      <p:ext uri="{BB962C8B-B14F-4D97-AF65-F5344CB8AC3E}">
        <p14:creationId xmlns:p14="http://schemas.microsoft.com/office/powerpoint/2010/main" val="11636960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dpi="0" rotWithShape="1">
            <a:blip r:embed="rId2"/>
            <a:srcRec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769953" y="14514"/>
            <a:ext cx="10668000" cy="6858000"/>
          </a:xfrm>
          <a:prstGeom prst="rect">
            <a:avLst/>
          </a:prstGeom>
          <a:solidFill>
            <a:srgbClr val="0F6295"/>
          </a:solidFill>
          <a:ln w="381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002181" y="43341"/>
            <a:ext cx="10203543" cy="685800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828778" y="36185"/>
            <a:ext cx="10526728" cy="1200329"/>
          </a:xfrm>
          <a:prstGeom prst="rect">
            <a:avLst/>
          </a:prstGeom>
          <a:noFill/>
        </p:spPr>
        <p:txBody>
          <a:bodyPr wrap="none" lIns="91440" tIns="45720" rIns="91440" bIns="45720">
            <a:spAutoFit/>
          </a:bodyPr>
          <a:lstStyle/>
          <a:p>
            <a:pPr algn="ctr"/>
            <a:r>
              <a:rPr lang="en-US" sz="7200" b="1" cap="none" spc="0" dirty="0" smtClean="0">
                <a:ln w="38100">
                  <a:solidFill>
                    <a:sysClr val="windowText" lastClr="000000"/>
                  </a:solidFill>
                  <a:prstDash val="solid"/>
                </a:ln>
                <a:solidFill>
                  <a:srgbClr val="0F6295"/>
                </a:solidFill>
                <a:effectLst>
                  <a:glow rad="101600">
                    <a:srgbClr val="01B488"/>
                  </a:glow>
                  <a:outerShdw blurRad="38100" dist="22860" dir="5400000" algn="tl" rotWithShape="0">
                    <a:srgbClr val="000000">
                      <a:alpha val="30000"/>
                    </a:srgbClr>
                  </a:outerShdw>
                </a:effectLst>
                <a:latin typeface="KG Second Chances Solid" panose="02000000000000000000" pitchFamily="2" charset="0"/>
              </a:rPr>
              <a:t>Money Management</a:t>
            </a:r>
            <a:endParaRPr lang="en-US" sz="7200" b="1" cap="none" spc="0" dirty="0">
              <a:ln w="38100">
                <a:solidFill>
                  <a:sysClr val="windowText" lastClr="000000"/>
                </a:solidFill>
                <a:prstDash val="solid"/>
              </a:ln>
              <a:solidFill>
                <a:srgbClr val="0F6295"/>
              </a:solidFill>
              <a:effectLst>
                <a:glow rad="101600">
                  <a:srgbClr val="01B488"/>
                </a:glow>
                <a:outerShdw blurRad="38100" dist="22860" dir="5400000" algn="tl" rotWithShape="0">
                  <a:srgbClr val="000000">
                    <a:alpha val="30000"/>
                  </a:srgbClr>
                </a:outerShdw>
              </a:effectLst>
              <a:latin typeface="KG Second Chances Solid" panose="02000000000000000000" pitchFamily="2" charset="0"/>
            </a:endParaRPr>
          </a:p>
        </p:txBody>
      </p:sp>
      <p:sp>
        <p:nvSpPr>
          <p:cNvPr id="6" name="TextBox 5"/>
          <p:cNvSpPr txBox="1"/>
          <p:nvPr/>
        </p:nvSpPr>
        <p:spPr>
          <a:xfrm>
            <a:off x="998297" y="1258185"/>
            <a:ext cx="10207427" cy="6678751"/>
          </a:xfrm>
          <a:prstGeom prst="rect">
            <a:avLst/>
          </a:prstGeom>
          <a:noFill/>
        </p:spPr>
        <p:txBody>
          <a:bodyPr wrap="square" rtlCol="0">
            <a:spAutoFit/>
          </a:bodyPr>
          <a:lstStyle/>
          <a:p>
            <a:pPr marL="571500" indent="-571500">
              <a:buFont typeface="Arial" panose="020B0604020202020204" pitchFamily="34" charset="0"/>
              <a:buChar char="•"/>
            </a:pPr>
            <a:r>
              <a:rPr lang="en-US" sz="2800" dirty="0" smtClean="0">
                <a:solidFill>
                  <a:sysClr val="windowText" lastClr="000000"/>
                </a:solidFill>
                <a:latin typeface="KBScaredStraight" panose="02000603000000000000" pitchFamily="2" charset="0"/>
                <a:ea typeface="KBScaredStraight" panose="02000603000000000000" pitchFamily="2" charset="0"/>
              </a:rPr>
              <a:t>Everyone makes choices about how to manage his or her money.</a:t>
            </a:r>
          </a:p>
          <a:p>
            <a:pPr marL="571500" indent="-571500">
              <a:buFont typeface="Arial" panose="020B0604020202020204" pitchFamily="34" charset="0"/>
              <a:buChar char="•"/>
            </a:pPr>
            <a:endParaRPr lang="en-US" sz="2800" dirty="0">
              <a:solidFill>
                <a:sysClr val="windowText" lastClr="000000"/>
              </a:solidFill>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pPr>
            <a:r>
              <a:rPr lang="en-US" sz="2800" dirty="0" smtClean="0">
                <a:solidFill>
                  <a:sysClr val="windowText" lastClr="000000"/>
                </a:solidFill>
                <a:latin typeface="KBScaredStraight" panose="02000603000000000000" pitchFamily="2" charset="0"/>
                <a:ea typeface="KBScaredStraight" panose="02000603000000000000" pitchFamily="2" charset="0"/>
              </a:rPr>
              <a:t>The personal money management choices that you make will have a significant impact on your life.</a:t>
            </a:r>
          </a:p>
          <a:p>
            <a:pPr marL="571500" indent="-571500">
              <a:buFont typeface="Arial" panose="020B0604020202020204" pitchFamily="34" charset="0"/>
              <a:buChar char="•"/>
            </a:pPr>
            <a:endParaRPr lang="en-US" sz="2800" dirty="0">
              <a:solidFill>
                <a:sysClr val="windowText" lastClr="000000"/>
              </a:solidFill>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pPr>
            <a:r>
              <a:rPr lang="en-US" sz="2800" dirty="0" smtClean="0">
                <a:solidFill>
                  <a:sysClr val="windowText" lastClr="000000"/>
                </a:solidFill>
                <a:latin typeface="KBScaredStraight" panose="02000603000000000000" pitchFamily="2" charset="0"/>
                <a:ea typeface="KBScaredStraight" panose="02000603000000000000" pitchFamily="2" charset="0"/>
              </a:rPr>
              <a:t>It is really important to develop good money habits sooner rather than later!</a:t>
            </a:r>
          </a:p>
          <a:p>
            <a:endParaRPr lang="en-US" sz="2800" dirty="0"/>
          </a:p>
          <a:p>
            <a:pPr marL="457200" indent="-457200">
              <a:buFont typeface="Arial" panose="020B0604020202020204" pitchFamily="34" charset="0"/>
              <a:buChar char="•"/>
            </a:pPr>
            <a:r>
              <a:rPr lang="en-US" sz="2800" dirty="0" smtClean="0">
                <a:latin typeface="KBScaredStraight" panose="02000603000000000000" pitchFamily="2" charset="0"/>
                <a:ea typeface="KBScaredStraight" panose="02000603000000000000" pitchFamily="2" charset="0"/>
              </a:rPr>
              <a:t>The </a:t>
            </a:r>
            <a:r>
              <a:rPr lang="en-US" sz="2800" dirty="0">
                <a:latin typeface="KBScaredStraight" panose="02000603000000000000" pitchFamily="2" charset="0"/>
                <a:ea typeface="KBScaredStraight" panose="02000603000000000000" pitchFamily="2" charset="0"/>
              </a:rPr>
              <a:t>process of projecting, organizing, monitoring, and controlling future income and expenses is known as </a:t>
            </a:r>
            <a:r>
              <a:rPr lang="en-US" sz="2800" b="1" dirty="0">
                <a:latin typeface="KBScaredStraight" panose="02000603000000000000" pitchFamily="2" charset="0"/>
                <a:ea typeface="KBScaredStraight" panose="02000603000000000000" pitchFamily="2" charset="0"/>
              </a:rPr>
              <a:t>personal finance</a:t>
            </a:r>
            <a:r>
              <a:rPr lang="en-US" sz="2800" dirty="0">
                <a:latin typeface="KBScaredStraight" panose="02000603000000000000" pitchFamily="2" charset="0"/>
                <a:ea typeface="KBScaredStraight" panose="02000603000000000000" pitchFamily="2" charset="0"/>
              </a:rPr>
              <a:t>. </a:t>
            </a:r>
            <a:endParaRPr lang="en-US" sz="2800" dirty="0" smtClean="0">
              <a:solidFill>
                <a:sysClr val="windowText" lastClr="000000"/>
              </a:solidFill>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pPr>
            <a:endParaRPr lang="en-US" sz="3200" dirty="0">
              <a:solidFill>
                <a:sysClr val="windowText" lastClr="000000"/>
              </a:solidFill>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pPr>
            <a:endParaRPr lang="en-US" sz="3200" dirty="0" smtClean="0">
              <a:solidFill>
                <a:sysClr val="windowText" lastClr="000000"/>
              </a:solidFill>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pPr>
            <a:endParaRPr lang="en-US" sz="2800" dirty="0">
              <a:solidFill>
                <a:sysClr val="windowText" lastClr="000000"/>
              </a:solidFill>
              <a:latin typeface="KBScaredStraight" panose="02000603000000000000" pitchFamily="2" charset="0"/>
              <a:ea typeface="KBScaredStraight" panose="02000603000000000000" pitchFamily="2" charset="0"/>
            </a:endParaRPr>
          </a:p>
        </p:txBody>
      </p:sp>
      <p:sp>
        <p:nvSpPr>
          <p:cNvPr id="10" name="TextBox 9"/>
          <p:cNvSpPr txBox="1"/>
          <p:nvPr/>
        </p:nvSpPr>
        <p:spPr>
          <a:xfrm>
            <a:off x="766067" y="6657820"/>
            <a:ext cx="2653250" cy="276999"/>
          </a:xfrm>
          <a:prstGeom prst="rect">
            <a:avLst/>
          </a:prstGeom>
          <a:noFill/>
        </p:spPr>
        <p:txBody>
          <a:bodyPr wrap="square" rtlCol="0">
            <a:spAutoFit/>
          </a:bodyPr>
          <a:lstStyle/>
          <a:p>
            <a:r>
              <a:rPr lang="en-US" sz="1200" dirty="0" smtClean="0">
                <a:latin typeface="KBScaredStraight" panose="02000603000000000000" pitchFamily="2" charset="0"/>
                <a:ea typeface="KBScaredStraight" panose="02000603000000000000" pitchFamily="2" charset="0"/>
              </a:rPr>
              <a:t>© 2015 Brain Wrinkles</a:t>
            </a:r>
            <a:endParaRPr lang="en-US" sz="1200" dirty="0">
              <a:latin typeface="KBScaredStraight" panose="02000603000000000000" pitchFamily="2" charset="0"/>
              <a:ea typeface="KBScaredStraight" panose="02000603000000000000" pitchFamily="2" charset="0"/>
            </a:endParaRPr>
          </a:p>
        </p:txBody>
      </p:sp>
    </p:spTree>
    <p:extLst>
      <p:ext uri="{BB962C8B-B14F-4D97-AF65-F5344CB8AC3E}">
        <p14:creationId xmlns:p14="http://schemas.microsoft.com/office/powerpoint/2010/main" val="186629333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22809</TotalTime>
  <Words>3122</Words>
  <Application>Microsoft Office PowerPoint</Application>
  <PresentationFormat>Widescreen</PresentationFormat>
  <Paragraphs>642</Paragraphs>
  <Slides>60</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60</vt:i4>
      </vt:variant>
    </vt:vector>
  </HeadingPairs>
  <TitlesOfParts>
    <vt:vector size="68" baseType="lpstr">
      <vt:lpstr>Arial</vt:lpstr>
      <vt:lpstr>Calibri</vt:lpstr>
      <vt:lpstr>Calibri Light</vt:lpstr>
      <vt:lpstr>KBScaredStraight</vt:lpstr>
      <vt:lpstr>KG Eyes Wide Open</vt:lpstr>
      <vt:lpstr>KG Second Chances Solid</vt:lpstr>
      <vt:lpstr>Tahoma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 Trantow</dc:creator>
  <cp:lastModifiedBy>Henderson, Felicia</cp:lastModifiedBy>
  <cp:revision>473</cp:revision>
  <dcterms:created xsi:type="dcterms:W3CDTF">2014-07-30T01:34:37Z</dcterms:created>
  <dcterms:modified xsi:type="dcterms:W3CDTF">2016-08-31T15:40:54Z</dcterms:modified>
</cp:coreProperties>
</file>